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9" r:id="rId2"/>
    <p:sldId id="258" r:id="rId3"/>
    <p:sldId id="811" r:id="rId4"/>
    <p:sldId id="812" r:id="rId5"/>
    <p:sldId id="870" r:id="rId6"/>
    <p:sldId id="872" r:id="rId7"/>
    <p:sldId id="871" r:id="rId8"/>
    <p:sldId id="815" r:id="rId9"/>
    <p:sldId id="860" r:id="rId10"/>
    <p:sldId id="816" r:id="rId11"/>
    <p:sldId id="566" r:id="rId12"/>
    <p:sldId id="383" r:id="rId13"/>
    <p:sldId id="274" r:id="rId14"/>
    <p:sldId id="867" r:id="rId15"/>
    <p:sldId id="866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Pietrzykowska | FolienWerke GmbH" initials="AP|FG" lastIdx="4" clrIdx="0">
    <p:extLst>
      <p:ext uri="{19B8F6BF-5375-455C-9EA6-DF929625EA0E}">
        <p15:presenceInfo xmlns:p15="http://schemas.microsoft.com/office/powerpoint/2012/main" userId="S::anna@folienwerke.ch::fafb8bc9-6d1d-4f92-b3b3-7c0554abc1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7" autoAdjust="0"/>
    <p:restoredTop sz="94643" autoAdjust="0"/>
  </p:normalViewPr>
  <p:slideViewPr>
    <p:cSldViewPr snapToGrid="0" showGuides="1">
      <p:cViewPr varScale="1">
        <p:scale>
          <a:sx n="87" d="100"/>
          <a:sy n="87" d="100"/>
        </p:scale>
        <p:origin x="506" y="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334"/>
    </p:cViewPr>
  </p:sorterViewPr>
  <p:notesViewPr>
    <p:cSldViewPr snapToGrid="0">
      <p:cViewPr varScale="1">
        <p:scale>
          <a:sx n="62" d="100"/>
          <a:sy n="62" d="100"/>
        </p:scale>
        <p:origin x="328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973AE-7CBD-4213-B1DC-A0E14515F1EF}" type="datetimeFigureOut">
              <a:rPr lang="de-CH" smtClean="0">
                <a:latin typeface="Arial" panose="020B0604020202020204" pitchFamily="34" charset="0"/>
                <a:cs typeface="Arial" panose="020B0604020202020204" pitchFamily="34" charset="0"/>
              </a:rPr>
              <a:t>15.06.2026</a:t>
            </a:fld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BC99F-E246-4DD3-A426-77ADB2B802F2}" type="slidenum">
              <a:rPr lang="de-CH" smtClean="0">
                <a:latin typeface="Arial" panose="020B0604020202020204" pitchFamily="34" charset="0"/>
                <a:cs typeface="Arial" panose="020B0604020202020204" pitchFamily="34" charset="0"/>
              </a:rPr>
              <a:t>‹N°›</a:t>
            </a:fld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060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D184D2-A68E-485B-B2E7-71E49BFB9978}" type="datetimeFigureOut">
              <a:rPr lang="en-GB" smtClean="0"/>
              <a:pPr/>
              <a:t>15/06/2026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5FAE746-CC05-41F7-A8CE-B9F727706ED9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62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973DC-CC3F-B136-7FE4-6436722C0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CCED0A1-3C00-B86F-9701-0239EF7305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E949A2F-E93A-4729-7F75-9C504E535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97506E-BA37-F966-061C-A790678284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4830B-A541-430B-A5C8-AE270242FD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90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BA040-9486-D245-CEAF-212E46647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237B2FB-C332-E5D6-2744-C6C7BFF656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BB52BB5-0380-629F-CDCD-DA29AD07E9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Vergesst auch nicht unsere neue Blutspende-App. Hier kann man sich supereinfach informieren.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20470D-A977-8BFF-BE53-BF42758832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AE746-CC05-41F7-A8CE-B9F727706ED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17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89960-898D-4329-8AFB-C6B84B9C66C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46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1777EC-1944-4ADE-B1AB-33F4BC1ED6E4}"/>
              </a:ext>
            </a:extLst>
          </p:cNvPr>
          <p:cNvSpPr/>
          <p:nvPr userDrawn="1"/>
        </p:nvSpPr>
        <p:spPr>
          <a:xfrm>
            <a:off x="-1" y="2257425"/>
            <a:ext cx="12192000" cy="4600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5A31E-C0D2-414C-A703-447A8BE66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0913" y="2674938"/>
            <a:ext cx="7766050" cy="1656000"/>
          </a:xfrm>
        </p:spPr>
        <p:txBody>
          <a:bodyPr anchor="b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CH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D4AC05-45A4-4358-9D40-EB0BD1FA9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0913" y="4410074"/>
            <a:ext cx="7766050" cy="1152000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4000" b="1" i="1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2F314-F66F-40FD-9D03-55EF3B0BA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17760" y="5855414"/>
            <a:ext cx="2214563" cy="501650"/>
          </a:xfrm>
        </p:spPr>
        <p:txBody>
          <a:bodyPr anchor="b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271D4D26-7D58-4CCF-A7D8-00075252A112}" type="datetime4">
              <a:rPr lang="de-DE" smtClean="0"/>
              <a:t>15. Juni 2026</a:t>
            </a:fld>
            <a:endParaRPr lang="fr-CH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61499"/>
            <a:ext cx="4406400" cy="8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7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8FC4BD09-80FA-46EF-ACEE-F2211F2BE9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60" y="1462086"/>
            <a:ext cx="5528141" cy="5395913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3600" b="1" cap="all" baseline="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40C50-225B-480F-A257-4A856D81C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73EA-FC87-42D4-ABEB-D215FA8CB8A6}" type="datetime4">
              <a:rPr lang="de-DE" smtClean="0"/>
              <a:t>15. Juni 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14445-C200-480F-B96F-14A565D2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/>
              <a:t>Journée des Médias 2026</a:t>
            </a:r>
            <a:endParaRPr lang="fr-CH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1CEAF-2BE0-4B9D-9AE3-7AE54E0F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DD10-204D-4168-80A6-A12AC49A5BDA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69DB0F5-1EEE-4213-BE21-D912B092F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54339" y="1695451"/>
            <a:ext cx="4428000" cy="1008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32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 sz="3200" i="0" cap="all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fr-FR" noProof="1"/>
              <a:t>Cliquez pour modifier les styles du texte du masque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C8218E6-C636-45E5-8284-8DEDB99B7F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54339" y="3429000"/>
            <a:ext cx="4428000" cy="292735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+mn-lt"/>
              </a:defRPr>
            </a:lvl1pPr>
            <a:lvl2pPr>
              <a:defRPr sz="3200" i="0" cap="all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933D61A-0EBD-454A-A134-1011DC0162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4339" y="2703451"/>
            <a:ext cx="4429125" cy="572400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2000" b="0" i="1" cap="all" baseline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  <a:lvl2pPr>
              <a:defRPr sz="3200" i="0" cap="all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5875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40C50-225B-480F-A257-4A856D81C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D591-6599-48C3-9F1F-BDC98B8A58AE}" type="datetime4">
              <a:rPr lang="de-DE" smtClean="0"/>
              <a:t>15. Juni 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14445-C200-480F-B96F-14A565D2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/>
              <a:t>Journée des Médias 2026</a:t>
            </a:r>
            <a:endParaRPr lang="fr-CH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1CEAF-2BE0-4B9D-9AE3-7AE54E0F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DD10-204D-4168-80A6-A12AC49A5BDA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69DB0F5-1EEE-4213-BE21-D912B092F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4901" y="1695451"/>
            <a:ext cx="4428000" cy="1008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32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 sz="3200" i="0" cap="all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C8218E6-C636-45E5-8284-8DEDB99B7F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4901" y="3429000"/>
            <a:ext cx="4428000" cy="292735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+mn-lt"/>
              </a:defRPr>
            </a:lvl1pPr>
            <a:lvl2pPr>
              <a:defRPr sz="3200" i="0" cap="all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933D61A-0EBD-454A-A134-1011DC0162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4901" y="2703451"/>
            <a:ext cx="4429125" cy="572400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2000" b="0" i="1" cap="all" baseline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  <a:lvl2pPr>
              <a:defRPr sz="3200" i="0" cap="all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26945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16CD2-46A8-41AB-BA99-3D3D9E849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542" y="476250"/>
            <a:ext cx="6657970" cy="573881"/>
          </a:xfrm>
        </p:spPr>
        <p:txBody>
          <a:bodyPr/>
          <a:lstStyle/>
          <a:p>
            <a:r>
              <a:rPr lang="fr-FR" noProof="0"/>
              <a:t>Modifiez le style du titre</a:t>
            </a:r>
            <a:endParaRPr lang="fr-CH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A83FB6-358B-4F17-B6DE-2ED65D9AD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0F840-99E9-4804-BB5E-4BBC1B542FED}" type="datetime4">
              <a:rPr lang="de-DE" smtClean="0"/>
              <a:t>15. Juni 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CEE45-06B7-4D0A-AE2F-1D67063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/>
              <a:t>Journée des Médias 2026</a:t>
            </a:r>
            <a:endParaRPr lang="fr-CH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D25A7-FD36-4093-A397-EFF33641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DD10-204D-4168-80A6-A12AC49A5BDA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6564B7-A279-4B4E-84CC-CA1812D56E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7538" y="1050131"/>
            <a:ext cx="6657975" cy="39290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2000" b="1" i="1" u="none" cap="all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EEA92A2-6AA4-490B-8F57-CC64EC4099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04902" y="1924050"/>
            <a:ext cx="2890800" cy="443229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3600" b="1" cap="all" baseline="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C5A618-0569-4A46-9B1C-DF047D2F68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27538" y="1924050"/>
            <a:ext cx="2988000" cy="4432299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Bef>
                <a:spcPts val="1000"/>
              </a:spcBef>
              <a:defRPr b="1" i="0">
                <a:solidFill>
                  <a:schemeClr val="tx1"/>
                </a:solidFill>
              </a:defRPr>
            </a:lvl2pPr>
            <a:lvl3pPr marL="360000" indent="-180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ECA9947-5E1E-4A05-869D-DCFEF40518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97512" y="1924050"/>
            <a:ext cx="2988000" cy="4432299"/>
          </a:xfrm>
        </p:spPr>
        <p:txBody>
          <a:bodyPr/>
          <a:lstStyle>
            <a:lvl1pPr>
              <a:spcAft>
                <a:spcPts val="1000"/>
              </a:spcAft>
              <a:defRPr i="1">
                <a:solidFill>
                  <a:schemeClr val="bg2">
                    <a:lumMod val="75000"/>
                  </a:schemeClr>
                </a:solidFill>
              </a:defRPr>
            </a:lvl1pPr>
            <a:lvl2pPr>
              <a:spcBef>
                <a:spcPts val="1000"/>
              </a:spcBef>
              <a:defRPr b="1" i="1">
                <a:solidFill>
                  <a:schemeClr val="bg2">
                    <a:lumMod val="75000"/>
                  </a:schemeClr>
                </a:solidFill>
              </a:defRPr>
            </a:lvl2pPr>
            <a:lvl3pPr marL="360000" indent="-180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1">
                <a:solidFill>
                  <a:schemeClr val="bg2">
                    <a:lumMod val="75000"/>
                  </a:schemeClr>
                </a:solidFill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897616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CDCD56B0-DBAE-4837-9755-96A3CC12E5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60" y="1443038"/>
            <a:ext cx="12187240" cy="5414961"/>
          </a:xfrm>
          <a:solidFill>
            <a:schemeClr val="bg1">
              <a:lumMod val="95000"/>
            </a:schemeClr>
          </a:solidFill>
        </p:spPr>
        <p:txBody>
          <a:bodyPr vert="vert270" lIns="288000" rIns="0" anchor="t">
            <a:normAutofit/>
          </a:bodyPr>
          <a:lstStyle>
            <a:lvl1pPr algn="ctr">
              <a:defRPr sz="3600" b="1" cap="all" baseline="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5A31E-C0D2-414C-A703-447A8BE66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9463" y="2674938"/>
            <a:ext cx="7766050" cy="1656000"/>
          </a:xfrm>
        </p:spPr>
        <p:txBody>
          <a:bodyPr anchor="b"/>
          <a:lstStyle>
            <a:lvl1pPr algn="l"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CH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D4AC05-45A4-4358-9D40-EB0BD1FA9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9463" y="4410074"/>
            <a:ext cx="7766050" cy="1152000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4000" b="1" i="1" cap="all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41CB6-D5E4-4FE4-8568-06C9BCB55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Journée des Médias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F47F4-B2A3-4C4A-914A-3FD85304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9FDD10-204D-4168-80A6-A12AC49A5BDA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E757FA4D-362B-4AF1-A1EE-F0FC64F6B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4900" y="6356350"/>
            <a:ext cx="2228847" cy="501650"/>
          </a:xfrm>
        </p:spPr>
        <p:txBody>
          <a:bodyPr/>
          <a:lstStyle/>
          <a:p>
            <a:fld id="{294244B8-8DF8-4F61-9507-F1B212FDCCF8}" type="datetime4">
              <a:rPr lang="de-DE" smtClean="0"/>
              <a:t>15. Juni 2026</a:t>
            </a:fld>
            <a:endParaRPr lang="en-GB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388800"/>
            <a:ext cx="2919652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9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23D1BF5C-6B88-4550-88DE-A1F1F4200C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60" y="1443038"/>
            <a:ext cx="12187240" cy="5414961"/>
          </a:xfrm>
          <a:solidFill>
            <a:schemeClr val="bg1">
              <a:lumMod val="95000"/>
            </a:schemeClr>
          </a:solidFill>
        </p:spPr>
        <p:txBody>
          <a:bodyPr vert="vert270" lIns="288000" rIns="0" anchor="t">
            <a:normAutofit/>
          </a:bodyPr>
          <a:lstStyle>
            <a:lvl1pPr algn="ctr">
              <a:defRPr sz="3600" b="1" cap="all" baseline="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5A31E-C0D2-414C-A703-447A8BE66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9463" y="1443037"/>
            <a:ext cx="7766050" cy="2887901"/>
          </a:xfrm>
        </p:spPr>
        <p:txBody>
          <a:bodyPr anchor="b">
            <a:normAutofit/>
          </a:bodyPr>
          <a:lstStyle>
            <a:lvl1pPr algn="l">
              <a:defRPr sz="35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CH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D4AC05-45A4-4358-9D40-EB0BD1FA9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9463" y="4410073"/>
            <a:ext cx="7766050" cy="1463675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2500" b="1" i="1" cap="none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41CB6-D5E4-4FE4-8568-06C9BCB55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Journée des Médias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F47F4-B2A3-4C4A-914A-3FD85304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9FDD10-204D-4168-80A6-A12AC49A5BDA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E757FA4D-362B-4AF1-A1EE-F0FC64F6B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4900" y="6356350"/>
            <a:ext cx="2228847" cy="501650"/>
          </a:xfrm>
        </p:spPr>
        <p:txBody>
          <a:bodyPr/>
          <a:lstStyle/>
          <a:p>
            <a:fld id="{C6E286A1-02CB-4864-8BA8-8F31911C5344}" type="datetime4">
              <a:rPr lang="de-DE" smtClean="0"/>
              <a:t>15. Juni 2026</a:t>
            </a:fld>
            <a:endParaRPr lang="en-GB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31E9A6A-BBAD-4695-806C-1E542F7E2A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9463" y="6029011"/>
            <a:ext cx="7766050" cy="32733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388800"/>
            <a:ext cx="2919652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0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1777EC-1944-4ADE-B1AB-33F4BC1ED6E4}"/>
              </a:ext>
            </a:extLst>
          </p:cNvPr>
          <p:cNvSpPr/>
          <p:nvPr userDrawn="1"/>
        </p:nvSpPr>
        <p:spPr>
          <a:xfrm>
            <a:off x="-1" y="2257425"/>
            <a:ext cx="12192000" cy="4600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0A24297-AB40-4FA9-88BB-D6BC1D7490EF}"/>
              </a:ext>
            </a:extLst>
          </p:cNvPr>
          <p:cNvSpPr txBox="1">
            <a:spLocks/>
          </p:cNvSpPr>
          <p:nvPr userDrawn="1"/>
        </p:nvSpPr>
        <p:spPr>
          <a:xfrm>
            <a:off x="2212975" y="2733639"/>
            <a:ext cx="7767637" cy="865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fr-CH" b="1" cap="all" noProof="0" dirty="0">
                <a:solidFill>
                  <a:schemeClr val="bg1"/>
                </a:solidFill>
              </a:rPr>
              <a:t>Contact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7363C63-9CB4-4B9D-93AF-26DB54B7ED7D}"/>
              </a:ext>
            </a:extLst>
          </p:cNvPr>
          <p:cNvSpPr txBox="1">
            <a:spLocks/>
          </p:cNvSpPr>
          <p:nvPr userDrawn="1"/>
        </p:nvSpPr>
        <p:spPr>
          <a:xfrm>
            <a:off x="2212967" y="3626225"/>
            <a:ext cx="7767637" cy="3651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de-DE" sz="4000" b="1" i="1" cap="al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/ Kontakt</a:t>
            </a:r>
            <a:endParaRPr lang="en-GB" sz="4000" b="1" i="1" cap="al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Date Placeholder 5">
            <a:extLst>
              <a:ext uri="{FF2B5EF4-FFF2-40B4-BE49-F238E27FC236}">
                <a16:creationId xmlns:a16="http://schemas.microsoft.com/office/drawing/2014/main" id="{174C1501-E0D9-411D-96FB-FE8C41205768}"/>
              </a:ext>
            </a:extLst>
          </p:cNvPr>
          <p:cNvSpPr txBox="1">
            <a:spLocks/>
          </p:cNvSpPr>
          <p:nvPr userDrawn="1"/>
        </p:nvSpPr>
        <p:spPr>
          <a:xfrm>
            <a:off x="2209800" y="4506840"/>
            <a:ext cx="4181272" cy="18574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800" b="1" noProof="0" dirty="0">
                <a:solidFill>
                  <a:schemeClr val="bg1"/>
                </a:solidFill>
                <a:latin typeface="+mj-lt"/>
              </a:rPr>
              <a:t>Siège</a:t>
            </a:r>
            <a:r>
              <a:rPr lang="fr-CH" sz="1800" b="1" baseline="0" noProof="0" dirty="0">
                <a:solidFill>
                  <a:schemeClr val="bg1"/>
                </a:solidFill>
                <a:latin typeface="+mj-lt"/>
              </a:rPr>
              <a:t> principal</a:t>
            </a:r>
            <a:endParaRPr lang="fr-CH" sz="1800" b="1" noProof="0" dirty="0">
              <a:solidFill>
                <a:schemeClr val="bg1"/>
              </a:solidFill>
              <a:latin typeface="+mj-lt"/>
            </a:endParaRPr>
          </a:p>
          <a:p>
            <a:r>
              <a:rPr lang="fr-CH" sz="1800" noProof="0" dirty="0" err="1">
                <a:solidFill>
                  <a:schemeClr val="bg1"/>
                </a:solidFill>
              </a:rPr>
              <a:t>Murtenstrasse</a:t>
            </a:r>
            <a:r>
              <a:rPr lang="fr-CH" sz="1800" noProof="0" dirty="0">
                <a:solidFill>
                  <a:schemeClr val="bg1"/>
                </a:solidFill>
              </a:rPr>
              <a:t> 133</a:t>
            </a:r>
          </a:p>
          <a:p>
            <a:r>
              <a:rPr lang="fr-CH" sz="1800" noProof="0" dirty="0">
                <a:solidFill>
                  <a:schemeClr val="bg1"/>
                </a:solidFill>
              </a:rPr>
              <a:t>3008 Berne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AD8003D2-6946-4828-AEA2-41E17F422EA9}"/>
              </a:ext>
            </a:extLst>
          </p:cNvPr>
          <p:cNvSpPr txBox="1">
            <a:spLocks/>
          </p:cNvSpPr>
          <p:nvPr userDrawn="1"/>
        </p:nvSpPr>
        <p:spPr>
          <a:xfrm>
            <a:off x="6652426" y="4506839"/>
            <a:ext cx="4154876" cy="18574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800" noProof="0" dirty="0">
                <a:solidFill>
                  <a:schemeClr val="bg1"/>
                </a:solidFill>
              </a:rPr>
              <a:t>Numéro gratuit 0800 148 148</a:t>
            </a:r>
          </a:p>
          <a:p>
            <a:r>
              <a:rPr lang="fr-CH" sz="1800" noProof="0" dirty="0">
                <a:solidFill>
                  <a:schemeClr val="bg1"/>
                </a:solidFill>
              </a:rPr>
              <a:t>info@jedonnemonsang.ch</a:t>
            </a:r>
          </a:p>
          <a:p>
            <a:r>
              <a:rPr lang="fr-CH" sz="1800" noProof="0" dirty="0">
                <a:solidFill>
                  <a:schemeClr val="bg1"/>
                </a:solidFill>
              </a:rPr>
              <a:t>www.jedonnemonsang.ch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61865"/>
            <a:ext cx="4407022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13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1777EC-1944-4ADE-B1AB-33F4BC1ED6E4}"/>
              </a:ext>
            </a:extLst>
          </p:cNvPr>
          <p:cNvSpPr/>
          <p:nvPr userDrawn="1"/>
        </p:nvSpPr>
        <p:spPr>
          <a:xfrm>
            <a:off x="-1" y="2257425"/>
            <a:ext cx="12192000" cy="4600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0A24297-AB40-4FA9-88BB-D6BC1D7490EF}"/>
              </a:ext>
            </a:extLst>
          </p:cNvPr>
          <p:cNvSpPr txBox="1">
            <a:spLocks/>
          </p:cNvSpPr>
          <p:nvPr userDrawn="1"/>
        </p:nvSpPr>
        <p:spPr>
          <a:xfrm>
            <a:off x="2212975" y="2733639"/>
            <a:ext cx="7767637" cy="865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fr-CH" b="1" cap="all" noProof="0" dirty="0">
                <a:solidFill>
                  <a:schemeClr val="bg1"/>
                </a:solidFill>
              </a:rPr>
              <a:t>Contact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7363C63-9CB4-4B9D-93AF-26DB54B7ED7D}"/>
              </a:ext>
            </a:extLst>
          </p:cNvPr>
          <p:cNvSpPr txBox="1">
            <a:spLocks/>
          </p:cNvSpPr>
          <p:nvPr userDrawn="1"/>
        </p:nvSpPr>
        <p:spPr>
          <a:xfrm>
            <a:off x="2212967" y="3626225"/>
            <a:ext cx="7767637" cy="3651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de-DE" sz="4000" b="1" i="1" cap="al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/ kontakt</a:t>
            </a:r>
            <a:endParaRPr lang="en-GB" sz="4000" b="1" i="1" cap="al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Date Placeholder 5">
            <a:extLst>
              <a:ext uri="{FF2B5EF4-FFF2-40B4-BE49-F238E27FC236}">
                <a16:creationId xmlns:a16="http://schemas.microsoft.com/office/drawing/2014/main" id="{174C1501-E0D9-411D-96FB-FE8C41205768}"/>
              </a:ext>
            </a:extLst>
          </p:cNvPr>
          <p:cNvSpPr txBox="1">
            <a:spLocks/>
          </p:cNvSpPr>
          <p:nvPr userDrawn="1"/>
        </p:nvSpPr>
        <p:spPr>
          <a:xfrm>
            <a:off x="2209800" y="4506840"/>
            <a:ext cx="4181272" cy="18574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800" b="1" noProof="0" dirty="0">
                <a:solidFill>
                  <a:schemeClr val="bg1"/>
                </a:solidFill>
                <a:latin typeface="+mj-lt"/>
              </a:rPr>
              <a:t>Siège</a:t>
            </a:r>
            <a:r>
              <a:rPr lang="fr-CH" sz="1800" b="1" baseline="0" noProof="0" dirty="0">
                <a:solidFill>
                  <a:schemeClr val="bg1"/>
                </a:solidFill>
                <a:latin typeface="+mj-lt"/>
              </a:rPr>
              <a:t> principal</a:t>
            </a:r>
            <a:endParaRPr lang="fr-CH" sz="1800" b="1" noProof="0" dirty="0">
              <a:solidFill>
                <a:schemeClr val="bg1"/>
              </a:solidFill>
              <a:latin typeface="+mj-lt"/>
            </a:endParaRPr>
          </a:p>
          <a:p>
            <a:r>
              <a:rPr lang="fr-CH" sz="1800" noProof="0" dirty="0" err="1">
                <a:solidFill>
                  <a:schemeClr val="bg1"/>
                </a:solidFill>
              </a:rPr>
              <a:t>Murtenstrasse</a:t>
            </a:r>
            <a:r>
              <a:rPr lang="fr-CH" sz="1800" noProof="0" dirty="0">
                <a:solidFill>
                  <a:schemeClr val="bg1"/>
                </a:solidFill>
              </a:rPr>
              <a:t> 133</a:t>
            </a:r>
          </a:p>
          <a:p>
            <a:r>
              <a:rPr lang="fr-CH" sz="1800" noProof="0" dirty="0">
                <a:solidFill>
                  <a:schemeClr val="bg1"/>
                </a:solidFill>
              </a:rPr>
              <a:t>3008 Berne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AD8003D2-6946-4828-AEA2-41E17F422EA9}"/>
              </a:ext>
            </a:extLst>
          </p:cNvPr>
          <p:cNvSpPr txBox="1">
            <a:spLocks/>
          </p:cNvSpPr>
          <p:nvPr userDrawn="1"/>
        </p:nvSpPr>
        <p:spPr>
          <a:xfrm>
            <a:off x="6652426" y="4506839"/>
            <a:ext cx="4154876" cy="18574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800" noProof="0" dirty="0">
                <a:solidFill>
                  <a:schemeClr val="bg1"/>
                </a:solidFill>
              </a:rPr>
              <a:t>Téléphone 031 384 23 23</a:t>
            </a:r>
          </a:p>
          <a:p>
            <a:r>
              <a:rPr lang="fr-CH" sz="1800" noProof="0" dirty="0">
                <a:solidFill>
                  <a:schemeClr val="bg1"/>
                </a:solidFill>
              </a:rPr>
              <a:t>info@itransfusion.ch</a:t>
            </a:r>
          </a:p>
          <a:p>
            <a:r>
              <a:rPr lang="fr-CH" sz="1800" noProof="0" dirty="0">
                <a:solidFill>
                  <a:schemeClr val="bg1"/>
                </a:solidFill>
              </a:rPr>
              <a:t>www.itransfusion.ch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57263"/>
            <a:ext cx="4407022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3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3542BCB-CF8E-4051-BBA8-190B6C567CF3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2688" b="55326"/>
          <a:stretch/>
        </p:blipFill>
        <p:spPr>
          <a:xfrm rot="10800000">
            <a:off x="4258449" y="0"/>
            <a:ext cx="7933551" cy="12353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22D9ED9-62B5-434C-872A-7F3695DC8F76}"/>
              </a:ext>
            </a:extLst>
          </p:cNvPr>
          <p:cNvSpPr/>
          <p:nvPr userDrawn="1"/>
        </p:nvSpPr>
        <p:spPr>
          <a:xfrm>
            <a:off x="11351078" y="0"/>
            <a:ext cx="84092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5A31E-C0D2-414C-A703-447A8BE66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7538" y="2674938"/>
            <a:ext cx="6657974" cy="1656000"/>
          </a:xfrm>
        </p:spPr>
        <p:txBody>
          <a:bodyPr anchor="b"/>
          <a:lstStyle>
            <a:lvl1pPr algn="l"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CH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D4AC05-45A4-4358-9D40-EB0BD1FA9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7538" y="4410074"/>
            <a:ext cx="6657974" cy="1152000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4000" b="1" i="1" cap="all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41CB6-D5E4-4FE4-8568-06C9BCB55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H" noProof="0"/>
              <a:t>Journée des Médias 2026</a:t>
            </a:r>
            <a:endParaRPr lang="fr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F47F4-B2A3-4C4A-914A-3FD85304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79FDD10-204D-4168-80A6-A12AC49A5BDA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2128457-3E87-4618-8C50-8E7B738494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4900" y="6356350"/>
            <a:ext cx="2228847" cy="501650"/>
          </a:xfrm>
        </p:spPr>
        <p:txBody>
          <a:bodyPr/>
          <a:lstStyle/>
          <a:p>
            <a:fld id="{DA6D4430-28CC-4D04-B99F-F56B00DAD0C6}" type="datetime4">
              <a:rPr lang="de-DE" smtClean="0"/>
              <a:t>15. Juni 2026</a:t>
            </a:fld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48ED58-D21B-43B5-95CC-33B6DCDE4B9E}"/>
              </a:ext>
            </a:extLst>
          </p:cNvPr>
          <p:cNvCxnSpPr/>
          <p:nvPr userDrawn="1"/>
        </p:nvCxnSpPr>
        <p:spPr>
          <a:xfrm>
            <a:off x="11351079" y="0"/>
            <a:ext cx="0" cy="685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A3357F-524E-46F2-AF56-C0C386BD6B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4900" y="2674938"/>
            <a:ext cx="2214563" cy="1528532"/>
          </a:xfrm>
        </p:spPr>
        <p:txBody>
          <a:bodyPr anchor="b">
            <a:noAutofit/>
          </a:bodyPr>
          <a:lstStyle>
            <a:lvl1pPr algn="r"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C384D661-3771-46FF-9019-9236332D68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4900" y="4404959"/>
            <a:ext cx="2214563" cy="1152000"/>
          </a:xfrm>
        </p:spPr>
        <p:txBody>
          <a:bodyPr anchor="t">
            <a:noAutofit/>
          </a:bodyPr>
          <a:lstStyle>
            <a:lvl1pPr algn="r">
              <a:defRPr sz="1600" i="1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8049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9A0C3-9BFA-450C-83BE-C58728A87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fr-CH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D9D2C-97B3-488C-84F0-10B26D891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/>
            </a:lvl3pPr>
            <a:lvl4pPr>
              <a:defRPr>
                <a:solidFill>
                  <a:schemeClr val="bg2">
                    <a:lumMod val="75000"/>
                  </a:schemeClr>
                </a:solidFill>
              </a:defRPr>
            </a:lvl4pPr>
            <a:lvl6pPr>
              <a:defRPr>
                <a:solidFill>
                  <a:schemeClr val="bg2">
                    <a:lumMod val="75000"/>
                  </a:schemeClr>
                </a:solidFill>
              </a:defRPr>
            </a:lvl6pPr>
            <a:lvl8pPr>
              <a:defRPr>
                <a:solidFill>
                  <a:schemeClr val="bg2">
                    <a:lumMod val="75000"/>
                  </a:schemeClr>
                </a:solidFill>
              </a:defRPr>
            </a:lvl8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H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61A5A-B6A4-411B-BE91-B885E837A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9B55-7D91-4C97-93AC-8B3D4570059A}" type="datetime4">
              <a:rPr lang="de-DE" smtClean="0"/>
              <a:t>15. Juni 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B92FF-78D9-4FA7-9338-1580C9399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/>
              <a:t>Journée des Médias 2026</a:t>
            </a:r>
            <a:endParaRPr lang="fr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08FA9-3E57-45B4-B80E-8DA552EE0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DD10-204D-4168-80A6-A12AC49A5BDA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7A65C1-C9C5-4D35-B4A8-2C5383A949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7538" y="1050131"/>
            <a:ext cx="6657975" cy="39290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2000" b="1" i="1" u="none" cap="all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7043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16CD2-46A8-41AB-BA99-3D3D9E84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fr-CH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A83FB6-358B-4F17-B6DE-2ED65D9AD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C48A-0935-4FE6-A55E-0808882BCF1A}" type="datetime4">
              <a:rPr lang="de-DE" smtClean="0"/>
              <a:t>15. Juni 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CEE45-06B7-4D0A-AE2F-1D67063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/>
              <a:t>Journée des Médias 2026</a:t>
            </a:r>
            <a:endParaRPr lang="fr-CH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D25A7-FD36-4093-A397-EFF33641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DD10-204D-4168-80A6-A12AC49A5BDA}" type="slidenum">
              <a:rPr lang="en-GB" smtClean="0"/>
              <a:t>‹N°›</a:t>
            </a:fld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E1A0CE1-2661-4A98-8971-6A61BD59E8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7538" y="1050131"/>
            <a:ext cx="6657975" cy="39290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2000" b="1" i="1" u="none" cap="all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5979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812A7-D708-41D3-BC49-60600F366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8A8-67E4-4FAB-A177-E6ECD2C0F728}" type="datetime4">
              <a:rPr lang="de-DE" smtClean="0"/>
              <a:t>15. Juni 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70D48-771D-405A-B0D3-A8276A90C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/>
              <a:t>Journée des Médias 2026</a:t>
            </a:r>
            <a:endParaRPr lang="fr-CH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3AACCD-0515-45A0-A9E9-30368A7A1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DD10-204D-4168-80A6-A12AC49A5BD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97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1A26E-AC3D-4B89-94F9-AC113E367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fr-CH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50A3EE-0A36-46FB-9119-F78399BE1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6B5C-557E-4780-BA6A-51D9C761E954}" type="datetime4">
              <a:rPr lang="de-DE" smtClean="0"/>
              <a:t>15. Juni 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874CD3-FD9C-4CC8-9B89-1D5779BC3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/>
              <a:t>Journée des Médias 2026</a:t>
            </a:r>
            <a:endParaRPr lang="fr-CH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C6C934-753D-4468-AA72-5663F5CD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DD10-204D-4168-80A6-A12AC49A5BDA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F1DFC4-0C9C-4F34-8E72-BA50E31DE7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4901" y="1924050"/>
            <a:ext cx="9980611" cy="443229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3600" b="1" cap="all" baseline="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D3803C0-0B1B-420E-8EC1-6F7718E25A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7538" y="1050131"/>
            <a:ext cx="6657975" cy="39290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2000" b="1" i="1" u="none" cap="all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2044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1A26E-AC3D-4B89-94F9-AC113E367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fr-CH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50A3EE-0A36-46FB-9119-F78399BE1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623E7-045D-4C71-AFAE-365521C6E84C}" type="datetime4">
              <a:rPr lang="de-DE" smtClean="0"/>
              <a:t>15. Juni 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874CD3-FD9C-4CC8-9B89-1D5779BC3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/>
              <a:t>Journée des Médias 2026</a:t>
            </a:r>
            <a:endParaRPr lang="fr-CH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C6C934-753D-4468-AA72-5663F5CD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79FDD10-204D-4168-80A6-A12AC49A5BDA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F1DFC4-0C9C-4F34-8E72-BA50E31DE7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3428999"/>
            <a:ext cx="11351076" cy="342900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3600" b="1" cap="all" baseline="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37E715-EBAB-4046-801F-BF7E101988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4901" y="1924050"/>
            <a:ext cx="9980611" cy="1390649"/>
          </a:xfrm>
        </p:spPr>
        <p:txBody>
          <a:bodyPr/>
          <a:lstStyle>
            <a:lvl2pPr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/>
            </a:lvl3pPr>
            <a:lvl4pPr>
              <a:defRPr>
                <a:solidFill>
                  <a:schemeClr val="bg2">
                    <a:lumMod val="75000"/>
                  </a:schemeClr>
                </a:solidFill>
              </a:defRPr>
            </a:lvl4pPr>
            <a:lvl6pPr>
              <a:defRPr>
                <a:solidFill>
                  <a:schemeClr val="bg2">
                    <a:lumMod val="75000"/>
                  </a:schemeClr>
                </a:solidFill>
              </a:defRPr>
            </a:lvl6pPr>
            <a:lvl8pPr>
              <a:defRPr>
                <a:solidFill>
                  <a:schemeClr val="bg2">
                    <a:lumMod val="75000"/>
                  </a:schemeClr>
                </a:solidFill>
              </a:defRPr>
            </a:lvl8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28E3BFC-1619-4C03-A852-28C365303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7538" y="1050131"/>
            <a:ext cx="6657975" cy="39290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2000" b="1" i="1" u="none" cap="all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480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708F27-6454-4F69-AAB4-C76BF3079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8FBB-3AB4-48DE-AAF3-5C115B9D5603}" type="datetime4">
              <a:rPr lang="de-DE" smtClean="0"/>
              <a:t>15. Juni 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87DA9A-FF46-4AEE-8EF3-0CAF1BA6E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/>
              <a:t>Journée des Médias 2026</a:t>
            </a:r>
            <a:endParaRPr lang="fr-CH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5F018-FA02-4A0E-9FF0-8DB0A8E08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DD10-204D-4168-80A6-A12AC49A5BDA}" type="slidenum">
              <a:rPr lang="en-GB" smtClean="0"/>
              <a:t>‹N°›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41CF1C-A103-493B-8D71-E043E478E6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4901" y="1695451"/>
            <a:ext cx="4428000" cy="1008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32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 sz="3200" i="0" cap="all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9953686-702C-4E1F-ACF3-74576F7EAB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3213" y="1695451"/>
            <a:ext cx="4429125" cy="1008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3200" b="0" i="1" cap="all" baseline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  <a:lvl2pPr>
              <a:defRPr sz="3200" i="0" cap="all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AC25327-F61A-44C8-94A0-C467DD2C94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4901" y="2997550"/>
            <a:ext cx="4428000" cy="335880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+mn-lt"/>
              </a:defRPr>
            </a:lvl1pPr>
            <a:lvl2pPr>
              <a:defRPr sz="3200" i="0" cap="all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C16A41B-0C60-441A-8A51-CA092D2BAD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53213" y="2997550"/>
            <a:ext cx="4429125" cy="335880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 i="1" cap="none" baseline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>
              <a:defRPr sz="3200" i="0" cap="all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5805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40C50-225B-480F-A257-4A856D81C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D70E-2931-47B7-8251-90E6B84FD353}" type="datetime4">
              <a:rPr lang="de-DE" smtClean="0"/>
              <a:t>15. Juni 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14445-C200-480F-B96F-14A565D2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/>
              <a:t>Journée des Médias 2026</a:t>
            </a:r>
            <a:endParaRPr lang="fr-CH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1CEAF-2BE0-4B9D-9AE3-7AE54E0F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DD10-204D-4168-80A6-A12AC49A5BDA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69DB0F5-1EEE-4213-BE21-D912B092F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4901" y="1695451"/>
            <a:ext cx="4428000" cy="1008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32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 sz="3200" i="0" cap="all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C8218E6-C636-45E5-8284-8DEDB99B7F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4901" y="3429000"/>
            <a:ext cx="4428000" cy="292735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+mn-lt"/>
              </a:defRPr>
            </a:lvl1pPr>
            <a:lvl2pPr>
              <a:defRPr sz="3200" i="0" cap="all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933D61A-0EBD-454A-A134-1011DC0162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4901" y="2703451"/>
            <a:ext cx="4429125" cy="572400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2000" b="0" i="1" cap="all" baseline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  <a:lvl2pPr>
              <a:defRPr sz="3200" i="0" cap="all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8FC4BD09-80FA-46EF-ACEE-F2211F2BE9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56387" y="0"/>
            <a:ext cx="4429125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3600" b="1" cap="all" baseline="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3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0BF08D-51D9-4B55-AE7C-E3EA3AF22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542" y="476250"/>
            <a:ext cx="6657970" cy="57388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r-CH" noProof="0" dirty="0"/>
              <a:t>Click to </a:t>
            </a:r>
            <a:r>
              <a:rPr lang="fr-CH" noProof="0" dirty="0" err="1"/>
              <a:t>edit</a:t>
            </a:r>
            <a:r>
              <a:rPr lang="fr-CH" noProof="0" dirty="0"/>
              <a:t> Master </a:t>
            </a:r>
            <a:r>
              <a:rPr lang="fr-CH" noProof="0" dirty="0" err="1"/>
              <a:t>title</a:t>
            </a:r>
            <a:endParaRPr lang="fr-CH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C34D6-A0FF-4076-9AAB-255C7A415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1" y="1924050"/>
            <a:ext cx="9980612" cy="44322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CH" noProof="0" dirty="0"/>
              <a:t>Éditer les styles / </a:t>
            </a:r>
            <a:r>
              <a:rPr lang="fr-CH" noProof="0" dirty="0" err="1"/>
              <a:t>Formatvorlagen</a:t>
            </a:r>
            <a:r>
              <a:rPr lang="fr-CH" noProof="0" dirty="0"/>
              <a:t> des </a:t>
            </a:r>
            <a:r>
              <a:rPr lang="fr-CH" noProof="0" dirty="0" err="1"/>
              <a:t>Textmasters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endParaRPr lang="fr-CH" noProof="0" dirty="0"/>
          </a:p>
          <a:p>
            <a:pPr lvl="1"/>
            <a:r>
              <a:rPr lang="fr-CH" noProof="0" dirty="0"/>
              <a:t>Deuxième niveau</a:t>
            </a:r>
          </a:p>
          <a:p>
            <a:pPr lvl="2"/>
            <a:r>
              <a:rPr lang="fr-CH" noProof="0" dirty="0" err="1"/>
              <a:t>Drittes</a:t>
            </a:r>
            <a:r>
              <a:rPr lang="fr-CH" noProof="0" dirty="0"/>
              <a:t> niveau</a:t>
            </a:r>
          </a:p>
          <a:p>
            <a:pPr lvl="3"/>
            <a:r>
              <a:rPr lang="fr-CH" noProof="0" dirty="0"/>
              <a:t>Quatrième niveau</a:t>
            </a:r>
          </a:p>
          <a:p>
            <a:pPr lvl="4"/>
            <a:r>
              <a:rPr lang="fr-CH" noProof="0" dirty="0"/>
              <a:t>Cinquième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63C27-7B15-461B-8012-9B68118AE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4900" y="6356350"/>
            <a:ext cx="2228847" cy="5016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noFill/>
              </a:defRPr>
            </a:lvl1pPr>
          </a:lstStyle>
          <a:p>
            <a:fld id="{D47B5240-2DC2-4C50-893C-87C34ED9FFEF}" type="datetime4">
              <a:rPr lang="de-DE" smtClean="0"/>
              <a:t>15. Juni 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8E1D9-8CEC-46F6-84A0-52AD3A86F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073582" y="3237934"/>
            <a:ext cx="5395913" cy="8409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0">
                <a:solidFill>
                  <a:srgbClr val="FF0000"/>
                </a:solidFill>
              </a:defRPr>
            </a:lvl1pPr>
          </a:lstStyle>
          <a:p>
            <a:r>
              <a:rPr lang="en-GB"/>
              <a:t>Journée des Médias 2026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68427-4DE4-44F3-96DE-581694F32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1078" y="6356350"/>
            <a:ext cx="840922" cy="5016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0">
                <a:solidFill>
                  <a:srgbClr val="898989"/>
                </a:solidFill>
              </a:defRPr>
            </a:lvl1pPr>
          </a:lstStyle>
          <a:p>
            <a:fld id="{879FDD10-204D-4168-80A6-A12AC49A5BDA}" type="slidenum">
              <a:rPr lang="en-GB" smtClean="0"/>
              <a:pPr/>
              <a:t>‹N°›</a:t>
            </a:fld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68A839-7EE3-4289-940A-1A85A81A66B2}"/>
              </a:ext>
            </a:extLst>
          </p:cNvPr>
          <p:cNvCxnSpPr/>
          <p:nvPr userDrawn="1"/>
        </p:nvCxnSpPr>
        <p:spPr>
          <a:xfrm>
            <a:off x="11351079" y="0"/>
            <a:ext cx="0" cy="685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388800"/>
            <a:ext cx="2919652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8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6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600" i="1" kern="1200">
          <a:solidFill>
            <a:schemeClr val="tx2">
              <a:lumMod val="90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600" b="1" i="1" kern="1200">
          <a:solidFill>
            <a:schemeClr val="tx2">
              <a:lumMod val="90000"/>
            </a:schemeClr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60363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600" i="1" kern="1200">
          <a:solidFill>
            <a:schemeClr val="tx2">
              <a:lumMod val="90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300" i="1" kern="1200">
          <a:solidFill>
            <a:schemeClr val="tx2">
              <a:lumMod val="90000"/>
            </a:schemeClr>
          </a:solidFill>
          <a:latin typeface="+mn-lt"/>
          <a:ea typeface="+mn-ea"/>
          <a:cs typeface="+mn-cs"/>
        </a:defRPr>
      </a:lvl8pPr>
      <a:lvl9pPr marL="360000" indent="-180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90" userDrawn="1">
          <p15:clr>
            <a:srgbClr val="F26B43"/>
          </p15:clr>
        </p15:guide>
        <p15:guide id="2" pos="6983" userDrawn="1">
          <p15:clr>
            <a:srgbClr val="F26B43"/>
          </p15:clr>
        </p15:guide>
        <p15:guide id="3" pos="6287" userDrawn="1">
          <p15:clr>
            <a:srgbClr val="F26B43"/>
          </p15:clr>
        </p15:guide>
        <p15:guide id="4" pos="5589" userDrawn="1">
          <p15:clr>
            <a:srgbClr val="F26B43"/>
          </p15:clr>
        </p15:guide>
        <p15:guide id="5" pos="2091" userDrawn="1">
          <p15:clr>
            <a:srgbClr val="F26B43"/>
          </p15:clr>
        </p15:guide>
        <p15:guide id="6" pos="1392" userDrawn="1">
          <p15:clr>
            <a:srgbClr val="F26B43"/>
          </p15:clr>
        </p15:guide>
        <p15:guide id="7" pos="696" userDrawn="1">
          <p15:clr>
            <a:srgbClr val="F26B43"/>
          </p15:clr>
        </p15:guide>
        <p15:guide id="8" pos="2789" userDrawn="1">
          <p15:clr>
            <a:srgbClr val="F26B43"/>
          </p15:clr>
        </p15:guide>
        <p15:guide id="9" pos="4191" userDrawn="1">
          <p15:clr>
            <a:srgbClr val="F26B43"/>
          </p15:clr>
        </p15:guide>
        <p15:guide id="10" pos="3489" userDrawn="1">
          <p15:clr>
            <a:srgbClr val="F26B43"/>
          </p15:clr>
        </p15:guide>
        <p15:guide id="11" orient="horz" pos="603" userDrawn="1">
          <p15:clr>
            <a:srgbClr val="F26B43"/>
          </p15:clr>
        </p15:guide>
        <p15:guide id="12" orient="horz" pos="909" userDrawn="1">
          <p15:clr>
            <a:srgbClr val="F26B43"/>
          </p15:clr>
        </p15:guide>
        <p15:guide id="13" orient="horz" pos="1212" userDrawn="1">
          <p15:clr>
            <a:srgbClr val="F26B43"/>
          </p15:clr>
        </p15:guide>
        <p15:guide id="14" orient="horz" pos="2160" userDrawn="1">
          <p15:clr>
            <a:srgbClr val="F26B43"/>
          </p15:clr>
        </p15:guide>
        <p15:guide id="15" orient="horz" pos="300" userDrawn="1">
          <p15:clr>
            <a:srgbClr val="F26B43"/>
          </p15:clr>
        </p15:guide>
        <p15:guide id="16" orient="horz" pos="40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://www.jedonnemonsang.ch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donsang.ch/travelcheck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20912" y="2674938"/>
            <a:ext cx="8596439" cy="1656000"/>
          </a:xfrm>
        </p:spPr>
        <p:txBody>
          <a:bodyPr/>
          <a:lstStyle/>
          <a:p>
            <a:r>
              <a:rPr lang="fr-CH" sz="5400" dirty="0"/>
              <a:t>Journée des médias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err="1"/>
              <a:t>Biopôle</a:t>
            </a:r>
            <a:r>
              <a:rPr lang="de-CH" dirty="0"/>
              <a:t> - </a:t>
            </a:r>
            <a:r>
              <a:rPr lang="de-CH" dirty="0" err="1"/>
              <a:t>epalinges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224110" y="5855414"/>
            <a:ext cx="2214563" cy="501650"/>
          </a:xfrm>
        </p:spPr>
        <p:txBody>
          <a:bodyPr/>
          <a:lstStyle/>
          <a:p>
            <a:r>
              <a:rPr lang="de-DE" noProof="0" dirty="0"/>
              <a:t>18 Juin 2026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3593091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DB714E-22ED-4D59-7344-E7684F910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Interviews</a:t>
            </a:r>
            <a:r>
              <a:rPr lang="fr-CH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F69BB4-693A-8FBB-6025-AC4AA0C4B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C48A-0935-4FE6-A55E-0808882BCF1A}" type="datetime4">
              <a:rPr lang="de-DE" smtClean="0"/>
              <a:t>15. Juni 2026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530E6A-FC2E-66CE-5D90-796A301C5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/>
              <a:t>Journée des Médias 2026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2BE8954-FA98-C503-F4D5-D89E1311E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DD10-204D-4168-80A6-A12AC49A5BDA}" type="slidenum">
              <a:rPr lang="en-GB" smtClean="0"/>
              <a:t>10</a:t>
            </a:fld>
            <a:endParaRPr lang="en-GB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49CF33E-8C2F-3F48-EFA9-90888DD98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E4C4970-60A9-90E5-F399-896D8157AF9C}"/>
              </a:ext>
            </a:extLst>
          </p:cNvPr>
          <p:cNvSpPr txBox="1"/>
          <p:nvPr/>
        </p:nvSpPr>
        <p:spPr>
          <a:xfrm>
            <a:off x="1104900" y="2057400"/>
            <a:ext cx="10114788" cy="3699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Organisation des interviews</a:t>
            </a:r>
          </a:p>
          <a:p>
            <a:endParaRPr lang="fr-CH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H" sz="1400" dirty="0"/>
              <a:t>Mme </a:t>
            </a:r>
            <a:r>
              <a:rPr lang="fr-CH" sz="1400" b="1" dirty="0"/>
              <a:t>Christine Gabella</a:t>
            </a:r>
            <a:r>
              <a:rPr lang="fr-CH" sz="1400" dirty="0"/>
              <a:t>, Directrice Générale – Don du Sang &amp; généralités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H" sz="1400" dirty="0"/>
              <a:t>Jeunes donneurs post tragédie Crans-Montana – Motivation au don: </a:t>
            </a:r>
          </a:p>
          <a:p>
            <a:pPr marL="457200" lvl="2" indent="-285750">
              <a:buFont typeface="Wingdings" panose="05000000000000000000" pitchFamily="2" charset="2"/>
              <a:buChar char="Ø"/>
            </a:pPr>
            <a:r>
              <a:rPr lang="fr-CH" sz="1400" b="1" dirty="0"/>
              <a:t>Mlle Lola</a:t>
            </a:r>
            <a:r>
              <a:rPr lang="fr-CH" sz="1400" dirty="0"/>
              <a:t> Requena</a:t>
            </a:r>
          </a:p>
          <a:p>
            <a:pPr marL="457200" lvl="2" indent="-285750">
              <a:buFont typeface="Wingdings" panose="05000000000000000000" pitchFamily="2" charset="2"/>
              <a:buChar char="Ø"/>
            </a:pPr>
            <a:r>
              <a:rPr lang="fr-CH" sz="1400" b="1" dirty="0"/>
              <a:t>Mlle Anisha</a:t>
            </a:r>
            <a:r>
              <a:rPr lang="fr-CH" sz="1400" dirty="0"/>
              <a:t> Singh</a:t>
            </a:r>
          </a:p>
          <a:p>
            <a:pPr marL="457200" lvl="2" indent="-285750">
              <a:buFont typeface="Wingdings" panose="05000000000000000000" pitchFamily="2" charset="2"/>
              <a:buChar char="Ø"/>
            </a:pPr>
            <a:r>
              <a:rPr lang="es-ES" sz="1400" b="1" dirty="0"/>
              <a:t>M. el-Faiz</a:t>
            </a:r>
            <a:r>
              <a:rPr lang="es-ES" sz="1400" dirty="0"/>
              <a:t> Yassine Ali El Wafa (</a:t>
            </a:r>
            <a:r>
              <a:rPr lang="es-ES" sz="1400" dirty="0" err="1"/>
              <a:t>voir</a:t>
            </a:r>
            <a:r>
              <a:rPr lang="es-ES" sz="1400" dirty="0"/>
              <a:t> </a:t>
            </a:r>
            <a:r>
              <a:rPr lang="es-ES" sz="1400" dirty="0" err="1"/>
              <a:t>avec</a:t>
            </a:r>
            <a:r>
              <a:rPr lang="es-ES" sz="1400" dirty="0"/>
              <a:t> lui </a:t>
            </a:r>
            <a:r>
              <a:rPr lang="es-ES" sz="1400" dirty="0" err="1"/>
              <a:t>quel</a:t>
            </a:r>
            <a:r>
              <a:rPr lang="es-ES" sz="1400" dirty="0"/>
              <a:t> </a:t>
            </a:r>
            <a:r>
              <a:rPr lang="es-ES" sz="1400" dirty="0" err="1"/>
              <a:t>prénom</a:t>
            </a:r>
            <a:r>
              <a:rPr lang="es-ES" sz="1400" dirty="0"/>
              <a:t>/</a:t>
            </a:r>
            <a:r>
              <a:rPr lang="es-ES" sz="1400" dirty="0" err="1"/>
              <a:t>nom</a:t>
            </a:r>
            <a:r>
              <a:rPr lang="es-ES" sz="1400" dirty="0"/>
              <a:t> </a:t>
            </a:r>
            <a:r>
              <a:rPr lang="es-ES" sz="1400" dirty="0" err="1"/>
              <a:t>utiliser</a:t>
            </a:r>
            <a:r>
              <a:rPr lang="es-ES" sz="1400" dirty="0"/>
              <a:t>)</a:t>
            </a:r>
          </a:p>
          <a:p>
            <a:pPr marL="457200" lvl="2" indent="-285750">
              <a:buFont typeface="Wingdings" panose="05000000000000000000" pitchFamily="2" charset="2"/>
              <a:buChar char="Ø"/>
            </a:pPr>
            <a:r>
              <a:rPr lang="fr-CH" sz="1400" b="1" dirty="0"/>
              <a:t>Mlle Maëva</a:t>
            </a:r>
            <a:r>
              <a:rPr lang="fr-CH" sz="1400" dirty="0"/>
              <a:t> Clausen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H" sz="1400" dirty="0">
                <a:highlight>
                  <a:srgbClr val="FFFF00"/>
                </a:highlight>
              </a:rPr>
              <a:t>Médecin(s) – qui? </a:t>
            </a:r>
            <a:r>
              <a:rPr lang="fr-CH" sz="1400" dirty="0"/>
              <a:t>– Utilisation produits sanguins et transfusions </a:t>
            </a:r>
            <a:r>
              <a:rPr lang="fr-CH" sz="1400" dirty="0">
                <a:highlight>
                  <a:srgbClr val="FFFF00"/>
                </a:highlight>
              </a:rPr>
              <a:t>(demandé à Elena le 4 juin)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H" sz="1400" dirty="0" err="1"/>
              <a:t>Donneurs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fr-CH" sz="1400" dirty="0" err="1"/>
              <a:t>euses</a:t>
            </a:r>
            <a:r>
              <a:rPr lang="fr-CH" sz="1400" dirty="0"/>
              <a:t> (dès 11h30) – Motivation au don &amp; expérience – </a:t>
            </a:r>
            <a:r>
              <a:rPr lang="fr-CH" sz="1400" b="1" dirty="0"/>
              <a:t>Salle de prélèvements</a:t>
            </a:r>
          </a:p>
          <a:p>
            <a:pPr>
              <a:lnSpc>
                <a:spcPct val="200000"/>
              </a:lnSpc>
            </a:pPr>
            <a:r>
              <a:rPr lang="fr-CH" i="1" dirty="0">
                <a:solidFill>
                  <a:schemeClr val="tx2">
                    <a:lumMod val="90000"/>
                  </a:schemeClr>
                </a:solidFill>
              </a:rPr>
              <a:t>(Merci de vous adresser à Mme Véronique Coppey-Uster qui se tient à votre disposition)</a:t>
            </a:r>
          </a:p>
        </p:txBody>
      </p:sp>
    </p:spTree>
    <p:extLst>
      <p:ext uri="{BB962C8B-B14F-4D97-AF65-F5344CB8AC3E}">
        <p14:creationId xmlns:p14="http://schemas.microsoft.com/office/powerpoint/2010/main" val="1494561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4" r="18994"/>
          <a:stretch>
            <a:fillRect/>
          </a:stretch>
        </p:blipFill>
        <p:spPr/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1D1F-9E3C-4782-9D75-D37A9CD2DFED}" type="datetime4">
              <a:rPr lang="de-DE" smtClean="0"/>
              <a:t>15. Juni 2026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/>
              <a:t>Journée des Médias 2026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DD10-204D-4168-80A6-A12AC49A5BDA}" type="slidenum">
              <a:rPr lang="en-GB" smtClean="0"/>
              <a:t>11</a:t>
            </a:fld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654339" y="1238251"/>
            <a:ext cx="4428000" cy="1008000"/>
          </a:xfrm>
        </p:spPr>
        <p:txBody>
          <a:bodyPr/>
          <a:lstStyle/>
          <a:p>
            <a:r>
              <a:rPr lang="de-CH" dirty="0"/>
              <a:t>Des </a:t>
            </a:r>
            <a:r>
              <a:rPr lang="de-CH" dirty="0" err="1"/>
              <a:t>questions</a:t>
            </a:r>
            <a:r>
              <a:rPr lang="de-CH" dirty="0">
                <a:solidFill>
                  <a:srgbClr val="FF0000"/>
                </a:solidFill>
              </a:rPr>
              <a:t>?</a:t>
            </a:r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6654339" y="2696367"/>
            <a:ext cx="4428000" cy="2927350"/>
          </a:xfrm>
        </p:spPr>
        <p:txBody>
          <a:bodyPr/>
          <a:lstStyle/>
          <a:p>
            <a:r>
              <a:rPr lang="fr-CH" dirty="0"/>
              <a:t>En cas de questions complémentaires, vous pouvez sans autres vous adresser à l’équipe Médias:</a:t>
            </a:r>
          </a:p>
          <a:p>
            <a:endParaRPr lang="de-CH" dirty="0"/>
          </a:p>
          <a:p>
            <a:r>
              <a:rPr lang="fr-CH" b="1" dirty="0"/>
              <a:t>medias@jedonnemonsang.ch</a:t>
            </a:r>
          </a:p>
          <a:p>
            <a:pPr>
              <a:lnSpc>
                <a:spcPct val="200000"/>
              </a:lnSpc>
            </a:pPr>
            <a:endParaRPr lang="fr-CH" dirty="0"/>
          </a:p>
          <a:p>
            <a:pPr>
              <a:lnSpc>
                <a:spcPct val="200000"/>
              </a:lnSpc>
            </a:pPr>
            <a:r>
              <a:rPr lang="fr-CH" dirty="0"/>
              <a:t>Adrian Fluri – +41 31 384 23 23</a:t>
            </a:r>
          </a:p>
          <a:p>
            <a:pPr>
              <a:lnSpc>
                <a:spcPct val="200000"/>
              </a:lnSpc>
            </a:pPr>
            <a:r>
              <a:rPr lang="fr-CH" dirty="0"/>
              <a:t>Véronique Coppey-Uster - +41 21 333 16 04</a:t>
            </a:r>
          </a:p>
        </p:txBody>
      </p:sp>
    </p:spTree>
    <p:extLst>
      <p:ext uri="{BB962C8B-B14F-4D97-AF65-F5344CB8AC3E}">
        <p14:creationId xmlns:p14="http://schemas.microsoft.com/office/powerpoint/2010/main" val="910740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94ED7D3-532C-BBD7-D534-9032C254B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73582" y="3237934"/>
            <a:ext cx="5395913" cy="84092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Formation Communication 2026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8B0122F-7A58-4103-CC6D-A561F99FA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1078" y="6356350"/>
            <a:ext cx="840922" cy="501650"/>
          </a:xfrm>
        </p:spPr>
        <p:txBody>
          <a:bodyPr/>
          <a:lstStyle/>
          <a:p>
            <a:pPr>
              <a:spcAft>
                <a:spcPts val="600"/>
              </a:spcAft>
            </a:pPr>
            <a:fld id="{879FDD10-204D-4168-80A6-A12AC49A5BDA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  <p:sp>
        <p:nvSpPr>
          <p:cNvPr id="20" name="Date Placeholder 6">
            <a:extLst>
              <a:ext uri="{FF2B5EF4-FFF2-40B4-BE49-F238E27FC236}">
                <a16:creationId xmlns:a16="http://schemas.microsoft.com/office/drawing/2014/main" id="{2738268A-72E4-5344-BB03-80CA966B5E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4900" y="6356350"/>
            <a:ext cx="2228847" cy="501650"/>
          </a:xfrm>
        </p:spPr>
        <p:txBody>
          <a:bodyPr/>
          <a:lstStyle/>
          <a:p>
            <a:pPr>
              <a:spcAft>
                <a:spcPts val="600"/>
              </a:spcAft>
            </a:pPr>
            <a:fld id="{4154B986-6FD4-4EB7-BFD5-AB3A343882E2}" type="datetime1">
              <a:rPr lang="fr-CH" smtClean="0"/>
              <a:t>15.06.2026</a:t>
            </a:fld>
            <a:endParaRPr lang="en-GB"/>
          </a:p>
        </p:txBody>
      </p:sp>
      <p:sp>
        <p:nvSpPr>
          <p:cNvPr id="2" name="Datumsplatzhalter 1" hidden="1">
            <a:extLst>
              <a:ext uri="{FF2B5EF4-FFF2-40B4-BE49-F238E27FC236}">
                <a16:creationId xmlns:a16="http://schemas.microsoft.com/office/drawing/2014/main" id="{D28C9334-2BA2-4EC7-A03D-43BB4F46E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EC662FD-097F-418E-B061-670BB6AD3451}" type="datetime4">
              <a:rPr lang="de-DE" smtClean="0"/>
              <a:pPr>
                <a:spcAft>
                  <a:spcPts val="600"/>
                </a:spcAft>
              </a:pPr>
              <a:t>15. Juni 2026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C74041A-27D8-44B5-ACAD-356A98ED3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Formation Com Jan 23</a:t>
            </a:r>
          </a:p>
        </p:txBody>
      </p:sp>
      <p:sp>
        <p:nvSpPr>
          <p:cNvPr id="4" name="Foliennummernplatzhalter 3" hidden="1">
            <a:extLst>
              <a:ext uri="{FF2B5EF4-FFF2-40B4-BE49-F238E27FC236}">
                <a16:creationId xmlns:a16="http://schemas.microsoft.com/office/drawing/2014/main" id="{539F4270-2EC3-47E1-BC1C-91361FFF9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79FDD10-204D-4168-80A6-A12AC49A5BDA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A056AC-24AB-B592-8339-C3949CAA220A}"/>
              </a:ext>
            </a:extLst>
          </p:cNvPr>
          <p:cNvSpPr txBox="1"/>
          <p:nvPr/>
        </p:nvSpPr>
        <p:spPr>
          <a:xfrm>
            <a:off x="6812418" y="2207155"/>
            <a:ext cx="503115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CH" sz="3200" b="1" kern="1200" cap="all" baseline="0" dirty="0" err="1">
                <a:solidFill>
                  <a:schemeClr val="tx1"/>
                </a:solidFill>
                <a:latin typeface="Arial Bold"/>
                <a:ea typeface="+mn-ea"/>
                <a:cs typeface="+mn-cs"/>
              </a:rPr>
              <a:t>MercI</a:t>
            </a:r>
            <a:r>
              <a:rPr lang="de-CH" sz="3200" b="1" kern="1200" cap="all" baseline="0" dirty="0">
                <a:solidFill>
                  <a:schemeClr val="tx1"/>
                </a:solidFill>
                <a:latin typeface="Arial Bold"/>
                <a:ea typeface="+mn-ea"/>
                <a:cs typeface="+mn-cs"/>
              </a:rPr>
              <a:t> </a:t>
            </a:r>
            <a:r>
              <a:rPr lang="de-CH" sz="3200" b="1" kern="1200" cap="all" baseline="0" dirty="0" err="1">
                <a:solidFill>
                  <a:schemeClr val="tx1"/>
                </a:solidFill>
                <a:latin typeface="Arial Bold"/>
                <a:ea typeface="+mn-ea"/>
                <a:cs typeface="+mn-cs"/>
              </a:rPr>
              <a:t>Beaucoup</a:t>
            </a:r>
            <a:r>
              <a:rPr lang="de-CH" sz="3200" b="1" kern="1200" cap="all" baseline="0" dirty="0">
                <a:solidFill>
                  <a:srgbClr val="FF0000"/>
                </a:solidFill>
                <a:latin typeface="Arial Bold"/>
                <a:ea typeface="+mn-ea"/>
                <a:cs typeface="+mn-cs"/>
              </a:rPr>
              <a:t>!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7CDE1FD-F5B6-5495-C7E8-7A4A088C2FEC}"/>
              </a:ext>
            </a:extLst>
          </p:cNvPr>
          <p:cNvSpPr txBox="1"/>
          <p:nvPr/>
        </p:nvSpPr>
        <p:spPr>
          <a:xfrm>
            <a:off x="6956008" y="3479735"/>
            <a:ext cx="510635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CH" sz="2000" err="1">
                <a:latin typeface="Arial Regular"/>
              </a:rPr>
              <a:t>Votre</a:t>
            </a:r>
            <a:r>
              <a:rPr lang="de-CH" sz="2000">
                <a:latin typeface="Arial Regular"/>
              </a:rPr>
              <a:t> Team </a:t>
            </a:r>
            <a:r>
              <a:rPr lang="de-CH" sz="2000" err="1">
                <a:latin typeface="Arial Regular"/>
              </a:rPr>
              <a:t>MarKom</a:t>
            </a:r>
            <a:endParaRPr lang="fr-FR" sz="2000" err="1"/>
          </a:p>
        </p:txBody>
      </p:sp>
      <p:pic>
        <p:nvPicPr>
          <p:cNvPr id="6" name="Image 5" descr="Une image contenant écriture manuscrite, calligraphie&#10;&#10;Description générée automatiquement">
            <a:extLst>
              <a:ext uri="{FF2B5EF4-FFF2-40B4-BE49-F238E27FC236}">
                <a16:creationId xmlns:a16="http://schemas.microsoft.com/office/drawing/2014/main" id="{9461F516-E2AA-452E-99F0-08556B96D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0" r="8717"/>
          <a:stretch/>
        </p:blipFill>
        <p:spPr>
          <a:xfrm>
            <a:off x="-1" y="1511145"/>
            <a:ext cx="6556443" cy="535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91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00700-CCA9-409B-9BD1-9367C570465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 rot="5400000">
            <a:off x="9052616" y="3245870"/>
            <a:ext cx="5395913" cy="840921"/>
          </a:xfrm>
        </p:spPr>
        <p:txBody>
          <a:bodyPr/>
          <a:lstStyle/>
          <a:p>
            <a:r>
              <a:rPr lang="en-GB"/>
              <a:t>Journée des Médias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10DE1-3488-4BD8-BD53-AD2C28F243A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1078" y="6356350"/>
            <a:ext cx="840922" cy="501650"/>
          </a:xfrm>
        </p:spPr>
        <p:txBody>
          <a:bodyPr/>
          <a:lstStyle/>
          <a:p>
            <a:fld id="{879FDD10-204D-4168-80A6-A12AC49A5BD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509581-0D28-4A9E-84B0-2BCFEDA9121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104900" y="6356350"/>
            <a:ext cx="2228847" cy="501650"/>
          </a:xfrm>
        </p:spPr>
        <p:txBody>
          <a:bodyPr/>
          <a:lstStyle/>
          <a:p>
            <a:fld id="{687C7D8B-159D-4351-A86F-5319D929B999}" type="datetime4">
              <a:rPr lang="de-DE" smtClean="0"/>
              <a:t>15. Juni 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292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B06B9B3-C8F8-A0E4-929B-8D86602F4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8A8-67E4-4FAB-A177-E6ECD2C0F728}" type="datetime4">
              <a:rPr lang="de-DE" smtClean="0"/>
              <a:t>15. Juni 2026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460517A-DA0B-0312-BD40-F689B4FD4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/>
              <a:t>Journée des Médias 2026</a:t>
            </a:r>
            <a:endParaRPr lang="fr-CH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97A08B-C342-F6CD-F91D-8D3E7B7F7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DD10-204D-4168-80A6-A12AC49A5BDA}" type="slidenum">
              <a:rPr lang="en-GB" smtClean="0"/>
              <a:t>14</a:t>
            </a:fld>
            <a:endParaRPr lang="en-GB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A0DC55E-576F-49A1-0959-9374618E0CEC}"/>
              </a:ext>
            </a:extLst>
          </p:cNvPr>
          <p:cNvSpPr txBox="1"/>
          <p:nvPr/>
        </p:nvSpPr>
        <p:spPr>
          <a:xfrm>
            <a:off x="1104900" y="1161288"/>
            <a:ext cx="869746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/>
              <a:t>Invitation médias – mercredi 18 juin</a:t>
            </a:r>
          </a:p>
          <a:p>
            <a:r>
              <a:rPr lang="fr-CH" sz="1400" dirty="0"/>
              <a:t>10h00		Accueil avec croissants &amp; café</a:t>
            </a:r>
          </a:p>
          <a:p>
            <a:r>
              <a:rPr lang="fr-CH" sz="1400" dirty="0"/>
              <a:t>10h30		Conférence </a:t>
            </a:r>
          </a:p>
          <a:p>
            <a:r>
              <a:rPr lang="fr-CH" sz="1400" dirty="0"/>
              <a:t>11h00		Questions et fin</a:t>
            </a:r>
          </a:p>
          <a:p>
            <a:r>
              <a:rPr lang="fr-CH" sz="1400" dirty="0"/>
              <a:t>Dès 11h00	Interviews 11h00 -12h30 </a:t>
            </a:r>
            <a:r>
              <a:rPr lang="fr-CH" sz="1400" dirty="0" err="1"/>
              <a:t>env</a:t>
            </a:r>
            <a:endParaRPr lang="fr-CH" sz="1400" dirty="0"/>
          </a:p>
          <a:p>
            <a:r>
              <a:rPr lang="fr-CH" sz="1400" dirty="0"/>
              <a:t>Dès 11h30	Interviews donneurs (pas de RDV avant 11h30)</a:t>
            </a:r>
          </a:p>
          <a:p>
            <a:endParaRPr lang="fr-CH" sz="1400" dirty="0"/>
          </a:p>
          <a:p>
            <a:r>
              <a:rPr lang="fr-CH" sz="1400" b="1" dirty="0"/>
              <a:t>Personnes à interviewer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/>
              <a:t>Christine Gabella, Directrice Générale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1400" dirty="0"/>
              <a:t>Michel Prudent, Chef Innovation et Produits Thérapeutiques, responsable ad intérim du département des collectes VD et VS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1400" dirty="0"/>
              <a:t>Elena Gagliarducci, Médecin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1400" dirty="0"/>
              <a:t>Jeunes (4) – VD, motivation de donner à nouveau</a:t>
            </a:r>
          </a:p>
          <a:p>
            <a:r>
              <a:rPr lang="fr-CH" sz="1400" dirty="0">
                <a:highlight>
                  <a:srgbClr val="FFFF00"/>
                </a:highlight>
              </a:rPr>
              <a:t>Lola Requena, 2005 - Anisha Singh, 2003 - </a:t>
            </a:r>
            <a:r>
              <a:rPr lang="es-ES" sz="1400" dirty="0">
                <a:highlight>
                  <a:srgbClr val="FFFF00"/>
                </a:highlight>
              </a:rPr>
              <a:t>el-Faiz </a:t>
            </a:r>
            <a:r>
              <a:rPr lang="es-ES" sz="1400" i="1" dirty="0">
                <a:highlight>
                  <a:srgbClr val="FFFF00"/>
                </a:highlight>
              </a:rPr>
              <a:t>Yassine</a:t>
            </a:r>
            <a:r>
              <a:rPr lang="es-ES" sz="1400" dirty="0">
                <a:highlight>
                  <a:srgbClr val="FFFF00"/>
                </a:highlight>
              </a:rPr>
              <a:t> Ali El Wafa, 2004 - Maëva </a:t>
            </a:r>
            <a:r>
              <a:rPr lang="es-ES" sz="1400" i="1" dirty="0">
                <a:highlight>
                  <a:srgbClr val="FFFF00"/>
                </a:highlight>
              </a:rPr>
              <a:t>Lea</a:t>
            </a:r>
            <a:r>
              <a:rPr lang="es-ES" sz="1400" dirty="0">
                <a:highlight>
                  <a:srgbClr val="FFFF00"/>
                </a:highlight>
              </a:rPr>
              <a:t> Clausen, 2006</a:t>
            </a:r>
            <a:endParaRPr lang="fr-CH" sz="1400" dirty="0">
              <a:highlight>
                <a:srgbClr val="FFFF00"/>
              </a:highlight>
            </a:endParaRPr>
          </a:p>
          <a:p>
            <a:endParaRPr lang="fr-CH" sz="1400" dirty="0"/>
          </a:p>
          <a:p>
            <a:r>
              <a:rPr lang="fr-CH" sz="1400" b="1" dirty="0"/>
              <a:t>Salles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/>
              <a:t>Je 18 juin – </a:t>
            </a:r>
            <a:r>
              <a:rPr lang="fr-CH" sz="1400" b="1" dirty="0"/>
              <a:t>109</a:t>
            </a:r>
            <a:r>
              <a:rPr lang="fr-CH" sz="1400" dirty="0"/>
              <a:t> 8h30-13h30 – </a:t>
            </a:r>
            <a:r>
              <a:rPr lang="fr-CH" sz="1400" b="1" dirty="0"/>
              <a:t>125</a:t>
            </a:r>
            <a:r>
              <a:rPr lang="fr-CH" sz="1400" dirty="0"/>
              <a:t> Christine – </a:t>
            </a:r>
            <a:r>
              <a:rPr lang="fr-CH" sz="1400" b="1" dirty="0"/>
              <a:t>112</a:t>
            </a:r>
            <a:r>
              <a:rPr lang="fr-CH" sz="1400" dirty="0"/>
              <a:t> 10h30-12h30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1400" dirty="0"/>
          </a:p>
          <a:p>
            <a:pPr lvl="0"/>
            <a:r>
              <a:rPr lang="fr-CH" sz="1400" dirty="0">
                <a:highlight>
                  <a:srgbClr val="FFFF00"/>
                </a:highlight>
              </a:rPr>
              <a:t>Vacances VD : du sa. 27 juin au di. 16 août 2026</a:t>
            </a:r>
          </a:p>
          <a:p>
            <a:pPr lvl="0"/>
            <a:r>
              <a:rPr lang="fr-CH" sz="1400" dirty="0">
                <a:highlight>
                  <a:srgbClr val="FFFF00"/>
                </a:highlight>
              </a:rPr>
              <a:t>Vacances VS : du sa. 27 juin au di. 16 août 2026</a:t>
            </a:r>
          </a:p>
          <a:p>
            <a:pPr lvl="0"/>
            <a:r>
              <a:rPr lang="fr-CH" sz="1400" dirty="0">
                <a:highlight>
                  <a:srgbClr val="FFFF00"/>
                </a:highlight>
              </a:rPr>
              <a:t>52e sommet du G7 se tiendra du </a:t>
            </a:r>
            <a:r>
              <a:rPr lang="fr-CH" sz="1400" b="1" dirty="0">
                <a:highlight>
                  <a:srgbClr val="FFFF00"/>
                </a:highlight>
              </a:rPr>
              <a:t>15 au 17 juin 2026</a:t>
            </a:r>
            <a:endParaRPr lang="fr-CH" sz="1400" dirty="0">
              <a:highlight>
                <a:srgbClr val="FFFF00"/>
              </a:highlight>
            </a:endParaRPr>
          </a:p>
          <a:p>
            <a:endParaRPr lang="fr-CH" sz="1400" dirty="0"/>
          </a:p>
          <a:p>
            <a:endParaRPr lang="fr-CH" sz="1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4FB23D0-35BD-EA28-66F8-35DB9EA3F233}"/>
              </a:ext>
            </a:extLst>
          </p:cNvPr>
          <p:cNvSpPr txBox="1"/>
          <p:nvPr/>
        </p:nvSpPr>
        <p:spPr>
          <a:xfrm>
            <a:off x="8018088" y="83558"/>
            <a:ext cx="3332989" cy="32316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1200" b="1" dirty="0"/>
              <a:t>Dossier de presse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200" dirty="0"/>
              <a:t>Page avec QR Code accès à page privée médias (site web TIR) et noms/titres intervenants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200" dirty="0"/>
              <a:t>1 bouteille en verre (cadeau)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200" dirty="0"/>
              <a:t>Page accès App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200" dirty="0"/>
              <a:t>2 autocollants hashtags?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H" sz="1200" dirty="0"/>
          </a:p>
          <a:p>
            <a:r>
              <a:rPr lang="fr-CH" sz="1200" b="1" dirty="0"/>
              <a:t>Page web privée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200" dirty="0"/>
              <a:t>Communiqué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200" dirty="0"/>
              <a:t>Photos libres de droit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200" dirty="0"/>
              <a:t>Présentation </a:t>
            </a:r>
            <a:r>
              <a:rPr lang="fr-CH" sz="1200" dirty="0" err="1"/>
              <a:t>ppt</a:t>
            </a:r>
            <a:r>
              <a:rPr lang="fr-CH" sz="1200" dirty="0"/>
              <a:t> </a:t>
            </a:r>
            <a:r>
              <a:rPr lang="fr-CH" sz="1200" dirty="0" err="1"/>
              <a:t>cga</a:t>
            </a:r>
            <a:r>
              <a:rPr lang="fr-CH" sz="1200" dirty="0"/>
              <a:t> en </a:t>
            </a:r>
            <a:r>
              <a:rPr lang="fr-CH" sz="1200" dirty="0" err="1"/>
              <a:t>pdf</a:t>
            </a:r>
            <a:endParaRPr lang="fr-CH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200" dirty="0"/>
              <a:t>QR Code accès collectes Vaud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200" dirty="0"/>
              <a:t>Lien page vidéos receveurs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200" dirty="0"/>
              <a:t>Lien donsang.ch/Vaud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200" dirty="0"/>
              <a:t>Coordonnées et titres de chaque intervenant TIR &amp; Adrian/Véro, noms jeunes</a:t>
            </a:r>
          </a:p>
        </p:txBody>
      </p:sp>
    </p:spTree>
    <p:extLst>
      <p:ext uri="{BB962C8B-B14F-4D97-AF65-F5344CB8AC3E}">
        <p14:creationId xmlns:p14="http://schemas.microsoft.com/office/powerpoint/2010/main" val="2389122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mage 1024" descr="Une image contenant texte, Visage humain, capture d’écran, homme&#10;&#10;Le contenu généré par l’IA peut être incorrect.">
            <a:extLst>
              <a:ext uri="{FF2B5EF4-FFF2-40B4-BE49-F238E27FC236}">
                <a16:creationId xmlns:a16="http://schemas.microsoft.com/office/drawing/2014/main" id="{FFE108E1-CAF4-EB0B-B6D5-89ED6C404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406" y="1539812"/>
            <a:ext cx="5181550" cy="492773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F8D12EE-B7A8-BF0B-8123-965C948FC3D6}"/>
              </a:ext>
            </a:extLst>
          </p:cNvPr>
          <p:cNvSpPr txBox="1"/>
          <p:nvPr/>
        </p:nvSpPr>
        <p:spPr>
          <a:xfrm>
            <a:off x="869245" y="1854201"/>
            <a:ext cx="5858202" cy="194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de-CH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Téléphone</a:t>
            </a:r>
            <a:r>
              <a:rPr lang="de-CH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portable </a:t>
            </a:r>
          </a:p>
          <a:p>
            <a:pPr marL="304815" indent="-304815">
              <a:lnSpc>
                <a:spcPct val="120000"/>
              </a:lnSpc>
              <a:buAutoNum type="arabicParenR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Consulter 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jedonnemonsang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ch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sur le téléphone portable</a:t>
            </a:r>
          </a:p>
          <a:p>
            <a:pPr marL="304815" indent="-304815">
              <a:lnSpc>
                <a:spcPct val="120000"/>
              </a:lnSpc>
              <a:buAutoNum type="arabicParenR"/>
            </a:pPr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815" indent="-304815">
              <a:lnSpc>
                <a:spcPct val="120000"/>
              </a:lnSpc>
              <a:buAutoNum type="arabicParenR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Cliquer sur « </a:t>
            </a:r>
            <a:r>
              <a:rPr lang="fr-CH" sz="1600" b="1" dirty="0">
                <a:latin typeface="Arial" panose="020B0604020202020204" pitchFamily="34" charset="0"/>
                <a:cs typeface="Arial" panose="020B0604020202020204" pitchFamily="34" charset="0"/>
              </a:rPr>
              <a:t>Ouvrir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» dans la </a:t>
            </a:r>
            <a:r>
              <a:rPr lang="fr-CH" sz="1600" b="1" dirty="0">
                <a:latin typeface="Arial" panose="020B0604020202020204" pitchFamily="34" charset="0"/>
                <a:cs typeface="Arial" panose="020B0604020202020204" pitchFamily="34" charset="0"/>
              </a:rPr>
              <a:t>bannière intelligente 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fr-CH" sz="1600" b="1" dirty="0">
                <a:latin typeface="Arial" panose="020B0604020202020204" pitchFamily="34" charset="0"/>
                <a:cs typeface="Arial" panose="020B0604020202020204" pitchFamily="34" charset="0"/>
              </a:rPr>
              <a:t>télécharger l'application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de-CH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F90B192-89EE-EA69-2FD6-EBD6C30FF2F4}"/>
              </a:ext>
            </a:extLst>
          </p:cNvPr>
          <p:cNvGrpSpPr/>
          <p:nvPr/>
        </p:nvGrpSpPr>
        <p:grpSpPr>
          <a:xfrm>
            <a:off x="875505" y="4495032"/>
            <a:ext cx="6096000" cy="2095125"/>
            <a:chOff x="1187245" y="5814156"/>
            <a:chExt cx="9144000" cy="3142688"/>
          </a:xfrm>
        </p:grpSpPr>
        <p:pic>
          <p:nvPicPr>
            <p:cNvPr id="11" name="Grafik 10" descr="Ein Bild, das Text, Screenshot, Schrift, Grafiken enthält.&#10;&#10;Automatisch generierte Beschreibung">
              <a:extLst>
                <a:ext uri="{FF2B5EF4-FFF2-40B4-BE49-F238E27FC236}">
                  <a16:creationId xmlns:a16="http://schemas.microsoft.com/office/drawing/2014/main" id="{BDA37D66-81D0-7C0D-31CA-E1C4058EF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04" r="26173" b="35308"/>
            <a:stretch/>
          </p:blipFill>
          <p:spPr>
            <a:xfrm>
              <a:off x="8502903" y="6653787"/>
              <a:ext cx="855764" cy="7317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26" name="Picture 2" descr="App Store &amp; Google Play Download Buttons | Figma">
              <a:extLst>
                <a:ext uri="{FF2B5EF4-FFF2-40B4-BE49-F238E27FC236}">
                  <a16:creationId xmlns:a16="http://schemas.microsoft.com/office/drawing/2014/main" id="{DA534C16-14BD-68D7-C415-94E86C07C8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33" t="34904" r="10584" b="35715"/>
            <a:stretch/>
          </p:blipFill>
          <p:spPr bwMode="auto">
            <a:xfrm>
              <a:off x="1251793" y="7668522"/>
              <a:ext cx="3432494" cy="762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742313D9-AFE2-866F-C630-5C1149CD2A42}"/>
                </a:ext>
              </a:extLst>
            </p:cNvPr>
            <p:cNvSpPr txBox="1"/>
            <p:nvPr/>
          </p:nvSpPr>
          <p:spPr>
            <a:xfrm>
              <a:off x="1187245" y="5814156"/>
              <a:ext cx="9144000" cy="31426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Aft>
                  <a:spcPts val="800"/>
                </a:spcAft>
              </a:pPr>
              <a:r>
                <a:rPr lang="de-CH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Alternative: </a:t>
              </a:r>
              <a:r>
                <a:rPr lang="fr-CH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télécharger</a:t>
              </a:r>
              <a:r>
                <a:rPr lang="fr-CH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l'application directement </a:t>
              </a:r>
              <a:r>
                <a:rPr lang="fr-CH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depuis l'App Store/Google Play</a:t>
              </a:r>
              <a:r>
                <a:rPr lang="fr-CH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de-CH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de-CH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iOS </a:t>
              </a:r>
              <a:r>
                <a:rPr lang="de-CH" sz="1200" dirty="0">
                  <a:latin typeface="Arial" panose="020B0604020202020204" pitchFamily="34" charset="0"/>
                  <a:cs typeface="Arial" panose="020B0604020202020204" pitchFamily="34" charset="0"/>
                </a:rPr>
                <a:t>(Apple): App Store - </a:t>
              </a:r>
              <a:r>
                <a:rPr lang="de-CH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Application</a:t>
              </a:r>
              <a:r>
                <a:rPr lang="de-CH" sz="1200" dirty="0">
                  <a:latin typeface="Arial" panose="020B0604020202020204" pitchFamily="34" charset="0"/>
                  <a:cs typeface="Arial" panose="020B0604020202020204" pitchFamily="34" charset="0"/>
                </a:rPr>
                <a:t> «MON DON DU SANG»</a:t>
              </a:r>
            </a:p>
            <a:p>
              <a:pPr>
                <a:lnSpc>
                  <a:spcPct val="120000"/>
                </a:lnSpc>
              </a:pPr>
              <a:r>
                <a:rPr lang="de-CH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Android: </a:t>
              </a:r>
              <a:r>
                <a:rPr lang="de-CH" sz="1200" dirty="0">
                  <a:latin typeface="Arial" panose="020B0604020202020204" pitchFamily="34" charset="0"/>
                  <a:cs typeface="Arial" panose="020B0604020202020204" pitchFamily="34" charset="0"/>
                </a:rPr>
                <a:t>Google Play – </a:t>
              </a:r>
              <a:r>
                <a:rPr lang="de-CH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Application</a:t>
              </a:r>
              <a:r>
                <a:rPr lang="de-CH" sz="1200" dirty="0">
                  <a:latin typeface="Arial" panose="020B0604020202020204" pitchFamily="34" charset="0"/>
                  <a:cs typeface="Arial" panose="020B0604020202020204" pitchFamily="34" charset="0"/>
                </a:rPr>
                <a:t> «MON DON DU SANG»</a:t>
              </a:r>
            </a:p>
            <a:p>
              <a:pPr>
                <a:lnSpc>
                  <a:spcPct val="120000"/>
                </a:lnSpc>
              </a:pPr>
              <a:endParaRPr lang="de-CH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de-CH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de-CH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de-CH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63173569-92CC-01E4-DC7D-97A80734D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/>
              <a:t>Où</a:t>
            </a:r>
            <a:r>
              <a:rPr lang="de-CH" b="1" dirty="0"/>
              <a:t> </a:t>
            </a:r>
            <a:r>
              <a:rPr lang="de-CH" b="1" dirty="0" err="1"/>
              <a:t>trouver</a:t>
            </a:r>
            <a:r>
              <a:rPr lang="de-CH" b="1" dirty="0"/>
              <a:t> </a:t>
            </a:r>
            <a:r>
              <a:rPr lang="de-CH" b="1" dirty="0" err="1"/>
              <a:t>l'application</a:t>
            </a:r>
            <a:r>
              <a:rPr lang="de-CH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7A0BCFE5-CD6F-8058-EDD4-EAEFE59A06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3" name="Fußzeilenplatzhalter 22">
            <a:extLst>
              <a:ext uri="{FF2B5EF4-FFF2-40B4-BE49-F238E27FC236}">
                <a16:creationId xmlns:a16="http://schemas.microsoft.com/office/drawing/2014/main" id="{C8472CC8-C3F6-58C6-C0B2-CF6F58427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Information personnel de collecte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922BBA1-0D05-E16B-47EE-253F7C5DBDDB}"/>
              </a:ext>
            </a:extLst>
          </p:cNvPr>
          <p:cNvSpPr txBox="1"/>
          <p:nvPr/>
        </p:nvSpPr>
        <p:spPr>
          <a:xfrm>
            <a:off x="493776" y="1124712"/>
            <a:ext cx="225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>
                <a:highlight>
                  <a:srgbClr val="FFFF00"/>
                </a:highlight>
              </a:rPr>
              <a:t>handout</a:t>
            </a:r>
            <a:endParaRPr lang="fr-CH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230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742A07C-E9CA-45CF-BA7F-1D76BCCF1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>
                <a:solidFill>
                  <a:prstClr val="black"/>
                </a:solidFill>
              </a:rPr>
              <a:t>programme</a:t>
            </a:r>
            <a:r>
              <a:rPr lang="fr-CH" b="1" dirty="0">
                <a:solidFill>
                  <a:srgbClr val="F00000"/>
                </a:solidFill>
              </a:rPr>
              <a:t>.</a:t>
            </a:r>
            <a:endParaRPr lang="fr-CH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ECDD1F2-934A-488E-A756-03886E244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07BE-A6DB-4134-9404-36D0C22462AC}" type="datetime4">
              <a:rPr lang="de-DE" smtClean="0"/>
              <a:t>15. Juni 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AF6E3-EF16-4F3C-882B-FA6058C9C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/>
              <a:t>Journée des Médias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E1298-6032-465B-8D85-BC3FECFDF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DD10-204D-4168-80A6-A12AC49A5BDA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17B8436-9109-4542-A292-C71DB68CC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H" noProof="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47B0D8A-C785-234D-6A76-D937889BAEF0}"/>
              </a:ext>
            </a:extLst>
          </p:cNvPr>
          <p:cNvSpPr txBox="1"/>
          <p:nvPr/>
        </p:nvSpPr>
        <p:spPr>
          <a:xfrm>
            <a:off x="1197864" y="1883664"/>
            <a:ext cx="9262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H" dirty="0"/>
              <a:t>Accueil &amp; présentation de Transfusion Interrégionale CRS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H" dirty="0"/>
              <a:t>Le cas de Crans-Montana &amp; son impact sur les dons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H" dirty="0"/>
              <a:t>Importance des dons avant les vacances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H" dirty="0"/>
              <a:t>Nouvelle Application pour les </a:t>
            </a:r>
            <a:r>
              <a:rPr lang="fr-CH" dirty="0" err="1"/>
              <a:t>donneurs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∙euses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H" dirty="0"/>
              <a:t>Interviews – explications (salles)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H" dirty="0"/>
              <a:t>Remerciements &amp;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00118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63B8A-8BA6-42C9-F6C1-2D563A616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4A9C0FE-FF3B-D265-7382-A058F6BB8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542" y="476250"/>
            <a:ext cx="6657970" cy="573881"/>
          </a:xfrm>
        </p:spPr>
        <p:txBody>
          <a:bodyPr anchor="b">
            <a:normAutofit/>
          </a:bodyPr>
          <a:lstStyle/>
          <a:p>
            <a:r>
              <a:rPr lang="fr-CH"/>
              <a:t>SITES</a:t>
            </a:r>
            <a:r>
              <a:rPr lang="fr-CH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5309414F-3BCD-6032-B25E-E04A1E336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4900" y="6356350"/>
            <a:ext cx="2228847" cy="501650"/>
          </a:xfrm>
        </p:spPr>
        <p:txBody>
          <a:bodyPr/>
          <a:lstStyle/>
          <a:p>
            <a:pPr>
              <a:spcAft>
                <a:spcPts val="600"/>
              </a:spcAft>
            </a:pPr>
            <a:fld id="{47B23AE0-8B02-457C-9B03-019898143730}" type="datetime4">
              <a:rPr lang="de-DE" smtClean="0"/>
              <a:t>15. Juni 2026</a:t>
            </a:fld>
            <a:endParaRPr lang="en-GB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F1FEEFD7-C933-5C67-7616-B38E5734F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73582" y="3237934"/>
            <a:ext cx="5395913" cy="84092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CH"/>
              <a:t>Journée des Médias 2026</a:t>
            </a:r>
            <a:endParaRPr lang="fr-CH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342C97F-AA9A-43BF-8E68-B90200F6F7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208"/>
          <a:stretch>
            <a:fillRect/>
          </a:stretch>
        </p:blipFill>
        <p:spPr>
          <a:xfrm>
            <a:off x="1104900" y="1517715"/>
            <a:ext cx="8926954" cy="5156462"/>
          </a:xfrm>
          <a:prstGeom prst="rect">
            <a:avLst/>
          </a:prstGeom>
          <a:noFill/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9D41057-614C-5127-A19D-3498BDBE22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7538" y="1050131"/>
            <a:ext cx="6657975" cy="39290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BD9F1D1-FCC2-EC55-AD47-90CFFFA31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DD10-204D-4168-80A6-A12AC49A5BD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859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B696FC-386D-EC38-A4DF-9F53ECF65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542" y="476250"/>
            <a:ext cx="6657970" cy="573881"/>
          </a:xfrm>
        </p:spPr>
        <p:txBody>
          <a:bodyPr anchor="b">
            <a:normAutofit/>
          </a:bodyPr>
          <a:lstStyle/>
          <a:p>
            <a:r>
              <a:rPr lang="de-CH" dirty="0" err="1"/>
              <a:t>Chiffres</a:t>
            </a:r>
            <a:r>
              <a:rPr lang="de-CH" dirty="0"/>
              <a:t> et </a:t>
            </a:r>
            <a:r>
              <a:rPr lang="de-CH" dirty="0" err="1"/>
              <a:t>faits</a:t>
            </a:r>
            <a:r>
              <a:rPr lang="de-CH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1E75FB12-43AD-725F-D1DA-9E9A0AEA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4900" y="6356350"/>
            <a:ext cx="2228847" cy="501650"/>
          </a:xfrm>
        </p:spPr>
        <p:txBody>
          <a:bodyPr/>
          <a:lstStyle/>
          <a:p>
            <a:pPr>
              <a:spcAft>
                <a:spcPts val="600"/>
              </a:spcAft>
            </a:pPr>
            <a:fld id="{14A56B5C-557E-4780-BA6A-51D9C761E954}" type="datetime4">
              <a:rPr lang="de-DE" smtClean="0"/>
              <a:pPr>
                <a:spcAft>
                  <a:spcPts val="600"/>
                </a:spcAft>
              </a:pPr>
              <a:t>15. Juni 2026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9422778-67D4-7FAA-6D8E-4FE3284B9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73582" y="3237934"/>
            <a:ext cx="5395913" cy="84092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/>
              <a:t>Journée des Médias 2026</a:t>
            </a:r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77FEE6-B76C-EF81-9A3D-9F4E5EC8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1078" y="6356350"/>
            <a:ext cx="840922" cy="50165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79FDD10-204D-4168-80A6-A12AC49A5BDA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7F711D48-0204-6354-744E-B93CF06D6C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7538" y="1050131"/>
            <a:ext cx="6657975" cy="39290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umsplatzhalter 2" hidden="1">
            <a:extLst>
              <a:ext uri="{FF2B5EF4-FFF2-40B4-BE49-F238E27FC236}">
                <a16:creationId xmlns:a16="http://schemas.microsoft.com/office/drawing/2014/main" id="{F2A6A92D-470A-E857-4E5C-FA26C24A2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CDEE7CCA-4257-4E03-8A88-25FAA6E5448A}" type="datetime4">
              <a:rPr lang="de-DE" smtClean="0"/>
              <a:pPr>
                <a:spcAft>
                  <a:spcPts val="600"/>
                </a:spcAft>
              </a:pPr>
              <a:t>15. Juni 2026</a:t>
            </a:fld>
            <a:endParaRPr lang="en-GB"/>
          </a:p>
        </p:txBody>
      </p:sp>
      <p:pic>
        <p:nvPicPr>
          <p:cNvPr id="120" name="Image 119">
            <a:extLst>
              <a:ext uri="{FF2B5EF4-FFF2-40B4-BE49-F238E27FC236}">
                <a16:creationId xmlns:a16="http://schemas.microsoft.com/office/drawing/2014/main" id="{BB5B4026-8539-D9E4-A8B7-AB92CC7F94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569"/>
          <a:stretch>
            <a:fillRect/>
          </a:stretch>
        </p:blipFill>
        <p:spPr>
          <a:xfrm>
            <a:off x="1104899" y="1246584"/>
            <a:ext cx="9891413" cy="539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38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44F323-8097-A0E4-5807-5B9253D86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Crans-montana</a:t>
            </a:r>
            <a:r>
              <a:rPr lang="fr-CH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BBC1BC5-5CDC-FAE9-47A1-ED078ACB5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C48A-0935-4FE6-A55E-0808882BCF1A}" type="datetime4">
              <a:rPr lang="de-DE" smtClean="0"/>
              <a:t>15. Juni 2026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47F630-4ACE-7C4F-46DD-2ED46DCF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/>
              <a:t>Journée des Médias 2026</a:t>
            </a:r>
            <a:endParaRPr lang="fr-CH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8CFDCD-6105-1DC8-4D64-C56371D5B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DD10-204D-4168-80A6-A12AC49A5BDA}" type="slidenum">
              <a:rPr lang="en-GB" smtClean="0"/>
              <a:t>5</a:t>
            </a:fld>
            <a:endParaRPr lang="en-GB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75D287E-97AC-EF74-8C37-474B8DCD39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E774D5E-2C9B-B85B-694F-395C9054B1D2}"/>
              </a:ext>
            </a:extLst>
          </p:cNvPr>
          <p:cNvSpPr txBox="1"/>
          <p:nvPr/>
        </p:nvSpPr>
        <p:spPr>
          <a:xfrm>
            <a:off x="1104900" y="2016919"/>
            <a:ext cx="9381744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/>
              <a:t>Cette tragédie a montré la très grande solidarité des jeunes dans des situations qui nécessitent leur soutien. Nous avons accueilli plus de </a:t>
            </a:r>
            <a:r>
              <a:rPr lang="fr-CH" dirty="0">
                <a:highlight>
                  <a:srgbClr val="FFFF00"/>
                </a:highlight>
              </a:rPr>
              <a:t>xxx</a:t>
            </a:r>
            <a:r>
              <a:rPr lang="fr-CH" dirty="0"/>
              <a:t> primo-donneurs dans les centres et les équipes mobiles (Vaud et Valais) en janvier-février.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/>
              <a:t>Les rendez-vous dans nos centres et nos collectes étaient complets 6-8 semaines en avance durant les mois de janvier et février (Vaud et Valais).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/>
              <a:t>6 mois après la tragédie, les dons commencent à s’essouffler.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/>
              <a:t>Nous souhaitons rappeler à la population que les dons sont très importants avant les vacances d’été. Les besoins ne baissent pas, mais nous accueillons moins de donneurs en été.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/>
              <a:t>Des dons réguliers nous permettent d’assurer de façon continue l’approvisionnement en produits sanguins des hôpitaux de nos régions.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6177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765602-E365-0A2B-333B-A1D862E51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crans-montana</a:t>
            </a:r>
            <a:r>
              <a:rPr lang="fr-CH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3BBF6B0-DFD7-B27C-8951-6A59477E2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C48A-0935-4FE6-A55E-0808882BCF1A}" type="datetime4">
              <a:rPr lang="de-DE" smtClean="0"/>
              <a:t>15. Juni 2026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DD4D5A9-BC06-5165-A58E-9C77E24A0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/>
              <a:t>Journée des Médias 2026</a:t>
            </a:r>
            <a:endParaRPr lang="fr-CH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96D037-327C-AB58-F0A6-D80AF22DA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DD10-204D-4168-80A6-A12AC49A5BDA}" type="slidenum">
              <a:rPr lang="en-GB" smtClean="0"/>
              <a:t>6</a:t>
            </a:fld>
            <a:endParaRPr lang="en-GB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C2B3C24-9AA9-EACC-875C-4A2FF5F28D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Quelques chiffres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613AE93-AAB8-E942-6921-A4836C3201A7}"/>
              </a:ext>
            </a:extLst>
          </p:cNvPr>
          <p:cNvSpPr txBox="1"/>
          <p:nvPr/>
        </p:nvSpPr>
        <p:spPr>
          <a:xfrm>
            <a:off x="1104900" y="1408615"/>
            <a:ext cx="9555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On a en moyenne 20'000 visiteurs uniques sur notre site internet normalement (VD, VS, et BE).</a:t>
            </a:r>
          </a:p>
          <a:p>
            <a:r>
              <a:rPr lang="fr-CH" sz="1400" dirty="0"/>
              <a:t>Durant le mois de </a:t>
            </a:r>
            <a:r>
              <a:rPr lang="fr-CH" sz="1400"/>
              <a:t>janvier 2026, </a:t>
            </a:r>
            <a:r>
              <a:rPr lang="fr-CH" sz="1400" b="1" dirty="0"/>
              <a:t>104 000 </a:t>
            </a:r>
            <a:r>
              <a:rPr lang="fr-CH" sz="1400" dirty="0"/>
              <a:t>personnes se sont rendues sur nos sites web, donc 5 fois plus.</a:t>
            </a:r>
          </a:p>
          <a:p>
            <a:endParaRPr lang="fr-CH" sz="1400" dirty="0"/>
          </a:p>
          <a:p>
            <a:endParaRPr lang="fr-CH" sz="1400" dirty="0"/>
          </a:p>
          <a:p>
            <a:endParaRPr lang="fr-CH" sz="1400" dirty="0"/>
          </a:p>
          <a:p>
            <a:endParaRPr lang="fr-CH" sz="1400" dirty="0"/>
          </a:p>
          <a:p>
            <a:endParaRPr lang="fr-CH" sz="1400" dirty="0"/>
          </a:p>
          <a:p>
            <a:endParaRPr lang="fr-CH" sz="1400" dirty="0"/>
          </a:p>
          <a:p>
            <a:endParaRPr lang="fr-CH" sz="1400" dirty="0"/>
          </a:p>
          <a:p>
            <a:endParaRPr lang="fr-CH" sz="1400" dirty="0"/>
          </a:p>
          <a:p>
            <a:r>
              <a:rPr lang="fr-CH" sz="1400" dirty="0"/>
              <a:t> </a:t>
            </a:r>
          </a:p>
          <a:p>
            <a:r>
              <a:rPr lang="fr-CH" sz="1400" dirty="0"/>
              <a:t>Du </a:t>
            </a:r>
            <a:r>
              <a:rPr lang="fr-CH" sz="1400" b="1" dirty="0"/>
              <a:t>2 au 5 janvier </a:t>
            </a:r>
            <a:r>
              <a:rPr lang="fr-CH" sz="1400" dirty="0"/>
              <a:t>on a compté plus de </a:t>
            </a:r>
            <a:r>
              <a:rPr lang="fr-CH" sz="1400" b="1" dirty="0"/>
              <a:t>70'000 visites</a:t>
            </a:r>
            <a:r>
              <a:rPr lang="fr-CH" sz="1400" dirty="0"/>
              <a:t>. Normalement on en a environ </a:t>
            </a:r>
            <a:r>
              <a:rPr lang="fr-CH" sz="1400" b="1" dirty="0"/>
              <a:t>6000</a:t>
            </a:r>
            <a:r>
              <a:rPr lang="fr-CH" sz="1400" dirty="0"/>
              <a:t>. </a:t>
            </a:r>
          </a:p>
          <a:p>
            <a:r>
              <a:rPr lang="fr-CH" sz="1400" dirty="0"/>
              <a:t>Donc </a:t>
            </a:r>
            <a:r>
              <a:rPr lang="fr-CH" sz="1400" b="1" dirty="0"/>
              <a:t>plus de 11 fois </a:t>
            </a:r>
            <a:r>
              <a:rPr lang="fr-CH" sz="1400" dirty="0"/>
              <a:t>plus qu’en temps normal (VD, VS et BE).</a:t>
            </a:r>
          </a:p>
          <a:p>
            <a:endParaRPr lang="fr-CH" sz="1400" dirty="0"/>
          </a:p>
          <a:p>
            <a:r>
              <a:rPr lang="fr-CH" sz="1400" dirty="0"/>
              <a:t>En 4 jours, c’est-à-dire </a:t>
            </a:r>
            <a:r>
              <a:rPr lang="fr-CH" sz="1400" b="1" dirty="0"/>
              <a:t>entre le 2 et le 5 janvier </a:t>
            </a:r>
            <a:r>
              <a:rPr lang="fr-CH" sz="1400" dirty="0"/>
              <a:t>les donneurs ont pris </a:t>
            </a:r>
            <a:r>
              <a:rPr lang="fr-CH" sz="1400" b="1" dirty="0"/>
              <a:t>742 RDV </a:t>
            </a:r>
            <a:r>
              <a:rPr lang="fr-CH" sz="1400" dirty="0"/>
              <a:t>uniquement pour Sion et Epalinges.  Normalement les donneurs prennent 120 RDV en 4 jours. Nous en avons donc comptabilisé </a:t>
            </a:r>
            <a:r>
              <a:rPr lang="fr-CH" sz="1400" b="1" dirty="0"/>
              <a:t>6 fois plus</a:t>
            </a:r>
            <a:r>
              <a:rPr lang="fr-CH" sz="1400" dirty="0"/>
              <a:t>. </a:t>
            </a:r>
          </a:p>
          <a:p>
            <a:endParaRPr lang="fr-CH" sz="1400" dirty="0"/>
          </a:p>
          <a:p>
            <a:endParaRPr lang="fr-CH" sz="1400" dirty="0"/>
          </a:p>
          <a:p>
            <a:endParaRPr lang="fr-CH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4F56419-F252-478F-3096-74CA7097B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165" y="1997160"/>
            <a:ext cx="3282950" cy="1535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rafik 1">
            <a:extLst>
              <a:ext uri="{FF2B5EF4-FFF2-40B4-BE49-F238E27FC236}">
                <a16:creationId xmlns:a16="http://schemas.microsoft.com/office/drawing/2014/main" id="{5EC22DA8-6FF0-4579-A58F-0B6D8E254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165" y="4963052"/>
            <a:ext cx="4374318" cy="1569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827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CC072D-B445-44AE-DAA2-301C64FCE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solidarité</a:t>
            </a:r>
            <a:r>
              <a:rPr lang="fr-CH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F1B7071-B350-A8A3-372A-4993D7B25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C48A-0935-4FE6-A55E-0808882BCF1A}" type="datetime4">
              <a:rPr lang="de-DE" smtClean="0"/>
              <a:t>15. Juni 2026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70AC0C5-00EF-FAA2-D1CC-3EA87C12E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/>
              <a:t>Journée des Médias 2026</a:t>
            </a:r>
            <a:endParaRPr lang="fr-CH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5B4144E-1233-1F77-8EB7-E821227F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DD10-204D-4168-80A6-A12AC49A5BDA}" type="slidenum">
              <a:rPr lang="en-GB" smtClean="0"/>
              <a:t>7</a:t>
            </a:fld>
            <a:endParaRPr lang="en-GB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681552F-CE74-4DEA-53EA-7EB4306E98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Médias &amp; Réseaux sociaux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6DE669A-043B-1D23-D76A-C988DAB00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624012"/>
            <a:ext cx="3656982" cy="2731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637C06E-C52E-44CE-257B-31E90260C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151" y="1624012"/>
            <a:ext cx="2097805" cy="2566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1F70B06-E45D-5C39-6A67-2E7BF1CC7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460" y="4417517"/>
            <a:ext cx="3244707" cy="2074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298F861-CD92-184C-4F0D-97FD8C78B91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1769"/>
          <a:stretch>
            <a:fillRect/>
          </a:stretch>
        </p:blipFill>
        <p:spPr>
          <a:xfrm>
            <a:off x="7853831" y="4277757"/>
            <a:ext cx="3341149" cy="2314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5C4B4A7-3E53-2784-B287-63B4F859647F}"/>
              </a:ext>
            </a:extLst>
          </p:cNvPr>
          <p:cNvSpPr txBox="1"/>
          <p:nvPr/>
        </p:nvSpPr>
        <p:spPr>
          <a:xfrm>
            <a:off x="1104900" y="1624012"/>
            <a:ext cx="28563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Nous avons dû «faire face» à un énorme élan de solidarité, dans une période durant laquelle nous lançons généralement une </a:t>
            </a:r>
            <a:r>
              <a:rPr lang="fr-CH" sz="1400" b="1" dirty="0"/>
              <a:t>campagne</a:t>
            </a:r>
            <a:r>
              <a:rPr lang="fr-CH" sz="1400" dirty="0"/>
              <a:t> pour rappeler à la population qu’il est important de donner son sang (janvier-février).</a:t>
            </a:r>
          </a:p>
          <a:p>
            <a:endParaRPr lang="fr-CH" sz="1400" dirty="0"/>
          </a:p>
          <a:p>
            <a:r>
              <a:rPr lang="fr-CH" sz="1400" dirty="0"/>
              <a:t>Appels aux dons privés et dans les médias qui ont permis de remplir les collectes dans les cantons de Vaud et du Valais sur 2 mois (janvier-février). </a:t>
            </a:r>
          </a:p>
          <a:p>
            <a:r>
              <a:rPr lang="fr-CH" sz="1400" b="1" dirty="0">
                <a:highlight>
                  <a:srgbClr val="FFFF00"/>
                </a:highlight>
              </a:rPr>
              <a:t>Plus aucun RDV disponible dès le 2 janvier au soir.</a:t>
            </a:r>
          </a:p>
        </p:txBody>
      </p:sp>
    </p:spTree>
    <p:extLst>
      <p:ext uri="{BB962C8B-B14F-4D97-AF65-F5344CB8AC3E}">
        <p14:creationId xmlns:p14="http://schemas.microsoft.com/office/powerpoint/2010/main" val="1758647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DD85A3-D60C-9EFE-A777-FC7293C1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Donner avant ses vacances</a:t>
            </a:r>
            <a:r>
              <a:rPr lang="fr-CH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201FEF-5101-F5AE-EFEC-B88808D34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9B55-7D91-4C97-93AC-8B3D4570059A}" type="datetime4">
              <a:rPr lang="de-DE" smtClean="0"/>
              <a:t>15. Juni 2026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776A9D-E092-14DD-A86C-001227F82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/>
              <a:t>Journée des Médias 2026</a:t>
            </a:r>
            <a:endParaRPr lang="fr-CH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23B3EF-0ED0-21CD-D0CC-B6D40F68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DD10-204D-4168-80A6-A12AC49A5BDA}" type="slidenum">
              <a:rPr lang="en-GB" smtClean="0"/>
              <a:t>8</a:t>
            </a:fld>
            <a:endParaRPr lang="en-GB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082485F-EAB8-7EC8-92D1-E212B9D1C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Pourquoi est-ce si important?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AFE85AB-60BF-0532-8CAD-E83392FFF03B}"/>
              </a:ext>
            </a:extLst>
          </p:cNvPr>
          <p:cNvSpPr txBox="1"/>
          <p:nvPr/>
        </p:nvSpPr>
        <p:spPr>
          <a:xfrm>
            <a:off x="1065308" y="1580436"/>
            <a:ext cx="1006138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b="1" dirty="0"/>
              <a:t>Durée de vie </a:t>
            </a:r>
            <a:r>
              <a:rPr lang="fr-CH" dirty="0"/>
              <a:t>des produits sanguins très courte (5 à 7 jours pour les plaquettes, et 42 jours pour les globules rouges).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/>
              <a:t>Anticiper pour </a:t>
            </a:r>
            <a:r>
              <a:rPr lang="fr-CH" b="1" dirty="0"/>
              <a:t>éviter toute pénurie dans les hôpitaux pendant les périodes estivales </a:t>
            </a:r>
            <a:r>
              <a:rPr lang="fr-CH" dirty="0"/>
              <a:t>où les </a:t>
            </a:r>
            <a:r>
              <a:rPr lang="fr-CH" dirty="0" err="1"/>
              <a:t>donneurs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∙euses</a:t>
            </a:r>
            <a:r>
              <a:rPr lang="fr-CH" dirty="0"/>
              <a:t> se font plus rares. </a:t>
            </a:r>
          </a:p>
          <a:p>
            <a:endParaRPr lang="fr-CH" dirty="0"/>
          </a:p>
          <a:p>
            <a:r>
              <a:rPr lang="fr-CH" dirty="0"/>
              <a:t>Principaux motifs qui rendent ce geste indispensable avant de boucler ses valises :</a:t>
            </a:r>
          </a:p>
          <a:p>
            <a:endParaRPr lang="fr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1" dirty="0"/>
              <a:t>Besoins constants :</a:t>
            </a:r>
            <a:r>
              <a:rPr lang="fr-CH" dirty="0"/>
              <a:t> accidents, interventions chirurgicales, traitements de maladies chroniques (comme les cancers ou la drépanocytose) - ne connaissent pas de vacances.</a:t>
            </a:r>
          </a:p>
          <a:p>
            <a:r>
              <a:rPr lang="fr-CH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1" dirty="0"/>
              <a:t>Anticipation des pénuries :</a:t>
            </a:r>
            <a:r>
              <a:rPr lang="fr-CH" dirty="0"/>
              <a:t> moins de </a:t>
            </a:r>
            <a:r>
              <a:rPr lang="fr-CH" dirty="0" err="1"/>
              <a:t>donneurs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∙euses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disponibles. </a:t>
            </a:r>
            <a:r>
              <a:rPr lang="fr-CH" dirty="0"/>
              <a:t>Les hôpitaux ont besoin de constituer un stock de sécurité pour passer l'été sereinement.</a:t>
            </a:r>
          </a:p>
          <a:p>
            <a:endParaRPr lang="fr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1" dirty="0"/>
              <a:t>Restrictions post-voyage :</a:t>
            </a:r>
            <a:r>
              <a:rPr lang="fr-CH" dirty="0"/>
              <a:t> Les voyages peuvent engendrer des contre-indications temporaires au don de sang (zones à risque – consulter notre </a:t>
            </a:r>
            <a:r>
              <a:rPr lang="fr-CH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Travel Check</a:t>
            </a:r>
            <a:r>
              <a:rPr lang="fr-CH" dirty="0"/>
              <a:t>). Donner avant son départ diminue ces risques.</a:t>
            </a:r>
          </a:p>
        </p:txBody>
      </p:sp>
    </p:spTree>
    <p:extLst>
      <p:ext uri="{BB962C8B-B14F-4D97-AF65-F5344CB8AC3E}">
        <p14:creationId xmlns:p14="http://schemas.microsoft.com/office/powerpoint/2010/main" val="3787484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8B260-2E6A-D98E-B884-C1FA87051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Téléphone mobile, Appareil de communications portable, Appareil de communication&#10;&#10;Le contenu généré par l’IA peut être incorrect.">
            <a:extLst>
              <a:ext uri="{FF2B5EF4-FFF2-40B4-BE49-F238E27FC236}">
                <a16:creationId xmlns:a16="http://schemas.microsoft.com/office/drawing/2014/main" id="{4359E356-80F7-03CC-59B4-CDE51ED1FC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86" b="24"/>
          <a:stretch>
            <a:fillRect/>
          </a:stretch>
        </p:blipFill>
        <p:spPr>
          <a:xfrm>
            <a:off x="5206697" y="872470"/>
            <a:ext cx="6780905" cy="600704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CF4FDD-D7F1-B541-4DCD-017DF5186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noProof="0" dirty="0" err="1"/>
              <a:t>Application</a:t>
            </a:r>
            <a:r>
              <a:rPr lang="de-CH" b="1" noProof="0" dirty="0"/>
              <a:t> </a:t>
            </a:r>
            <a:r>
              <a:rPr lang="de-CH" b="1" noProof="0" dirty="0" err="1"/>
              <a:t>don</a:t>
            </a:r>
            <a:r>
              <a:rPr lang="de-CH" b="1" noProof="0" dirty="0"/>
              <a:t> du sang</a:t>
            </a:r>
            <a:r>
              <a:rPr lang="de-CH" b="1" noProof="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AB437B2-48BE-6425-F92A-43C0E95895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noProof="0" dirty="0"/>
              <a:t>Mon </a:t>
            </a:r>
            <a:r>
              <a:rPr lang="de-CH" noProof="0" dirty="0" err="1"/>
              <a:t>don</a:t>
            </a:r>
            <a:r>
              <a:rPr lang="de-CH" noProof="0" dirty="0"/>
              <a:t> du sang CRS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C619D6-F7FC-B3F4-E8B8-0CB2CCD45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Information personnel de collecte</a:t>
            </a:r>
            <a:endParaRPr lang="en-GB" dirty="0"/>
          </a:p>
        </p:txBody>
      </p:sp>
      <p:sp>
        <p:nvSpPr>
          <p:cNvPr id="11" name="Inhaltsplatzhalter 8">
            <a:extLst>
              <a:ext uri="{FF2B5EF4-FFF2-40B4-BE49-F238E27FC236}">
                <a16:creationId xmlns:a16="http://schemas.microsoft.com/office/drawing/2014/main" id="{18F2ECCE-2EC2-2213-14DB-229552B5E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1" y="1924050"/>
            <a:ext cx="3533774" cy="443229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700" b="1" dirty="0">
                <a:highlight>
                  <a:srgbClr val="FFFF00"/>
                </a:highlight>
              </a:rPr>
              <a:t>Une des meilleures applications </a:t>
            </a:r>
            <a:r>
              <a:rPr lang="fr-CH" sz="1700" dirty="0">
                <a:highlight>
                  <a:srgbClr val="FFFF00"/>
                </a:highlight>
              </a:rPr>
              <a:t>dans le domaine de la santé – env. 14’000 utilisateurs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700" b="1" dirty="0"/>
              <a:t>Lancée fin 2025 </a:t>
            </a:r>
            <a:r>
              <a:rPr lang="fr-CH" sz="1700" dirty="0"/>
              <a:t>– uniquement accessible à la population de nos 3 régions dans un 1</a:t>
            </a:r>
            <a:r>
              <a:rPr lang="fr-CH" sz="1700" baseline="30000" dirty="0"/>
              <a:t>er</a:t>
            </a:r>
            <a:r>
              <a:rPr lang="fr-CH" sz="1700" dirty="0"/>
              <a:t> temps</a:t>
            </a:r>
            <a:endParaRPr lang="fr-CH" sz="1700" dirty="0">
              <a:highlight>
                <a:srgbClr val="FF00FF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700" b="1" dirty="0"/>
              <a:t>Accès facilité </a:t>
            </a:r>
            <a:r>
              <a:rPr lang="fr-CH" sz="1700" dirty="0"/>
              <a:t>aux rendez-vous et informations sur le don du sang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700" dirty="0" err="1"/>
              <a:t>Utilisable</a:t>
            </a:r>
            <a:r>
              <a:rPr lang="de-CH" sz="1700" dirty="0"/>
              <a:t> </a:t>
            </a:r>
            <a:r>
              <a:rPr lang="de-CH" sz="1700" b="1" dirty="0" err="1"/>
              <a:t>sans</a:t>
            </a:r>
            <a:r>
              <a:rPr lang="de-CH" sz="1700" b="1" dirty="0"/>
              <a:t> </a:t>
            </a:r>
            <a:r>
              <a:rPr lang="de-CH" sz="1700" b="1" dirty="0" err="1"/>
              <a:t>inscription</a:t>
            </a:r>
            <a:endParaRPr lang="de-CH" sz="17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700" b="1" dirty="0"/>
              <a:t>Gratuit</a:t>
            </a:r>
            <a:r>
              <a:rPr lang="fr-CH" sz="1700" dirty="0"/>
              <a:t> dans l'App Store / Google Play Store</a:t>
            </a:r>
          </a:p>
          <a:p>
            <a:endParaRPr lang="de-CH" sz="3200" b="1" noProof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36329"/>
      </p:ext>
    </p:extLst>
  </p:cSld>
  <p:clrMapOvr>
    <a:masterClrMapping/>
  </p:clrMapOvr>
</p:sld>
</file>

<file path=ppt/theme/theme1.xml><?xml version="1.0" encoding="utf-8"?>
<a:theme xmlns:a="http://schemas.openxmlformats.org/drawingml/2006/main" name="Interregionale Blutspende SRK">
  <a:themeElements>
    <a:clrScheme name="Interregionale Blutspende">
      <a:dk1>
        <a:sysClr val="windowText" lastClr="000000"/>
      </a:dk1>
      <a:lt1>
        <a:sysClr val="window" lastClr="FFFFFF"/>
      </a:lt1>
      <a:dk2>
        <a:srgbClr val="D0CECE"/>
      </a:dk2>
      <a:lt2>
        <a:srgbClr val="E7E6E6"/>
      </a:lt2>
      <a:accent1>
        <a:srgbClr val="F00000"/>
      </a:accent1>
      <a:accent2>
        <a:srgbClr val="0A556C"/>
      </a:accent2>
      <a:accent3>
        <a:srgbClr val="EE7413"/>
      </a:accent3>
      <a:accent4>
        <a:srgbClr val="BDD53D"/>
      </a:accent4>
      <a:accent5>
        <a:srgbClr val="1E9B85"/>
      </a:accent5>
      <a:accent6>
        <a:srgbClr val="00C3E1"/>
      </a:accent6>
      <a:hlink>
        <a:srgbClr val="0563C1"/>
      </a:hlink>
      <a:folHlink>
        <a:srgbClr val="954F72"/>
      </a:folHlink>
    </a:clrScheme>
    <a:fontScheme name="Intrerregionale Blutspende">
      <a:majorFont>
        <a:latin typeface="Arial Bold"/>
        <a:ea typeface=""/>
        <a:cs typeface=""/>
      </a:majorFont>
      <a:minorFont>
        <a:latin typeface="Arial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R ppt modèle FR 2020.potx" id="{5BB71463-E1E8-46AF-843F-1B4026F4409E}" vid="{6E6DE4D6-D261-4050-A6EC-817D58769F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TIR ppt modèle FR 2020</Template>
  <TotalTime>0</TotalTime>
  <Words>1184</Words>
  <Application>Microsoft Office PowerPoint</Application>
  <PresentationFormat>Grand écran</PresentationFormat>
  <Paragraphs>173</Paragraphs>
  <Slides>15</Slides>
  <Notes>3</Notes>
  <HiddenSlides>2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Arial Bold</vt:lpstr>
      <vt:lpstr>Arial Regular</vt:lpstr>
      <vt:lpstr>Calibri</vt:lpstr>
      <vt:lpstr>Wingdings</vt:lpstr>
      <vt:lpstr>Interregionale Blutspende SRK</vt:lpstr>
      <vt:lpstr>Journée des médias</vt:lpstr>
      <vt:lpstr>programme.</vt:lpstr>
      <vt:lpstr>SITES.</vt:lpstr>
      <vt:lpstr>Chiffres et faits.</vt:lpstr>
      <vt:lpstr>Crans-montana.</vt:lpstr>
      <vt:lpstr>crans-montana.</vt:lpstr>
      <vt:lpstr>solidarité.</vt:lpstr>
      <vt:lpstr>Donner avant ses vacances.</vt:lpstr>
      <vt:lpstr>Application don du sang.</vt:lpstr>
      <vt:lpstr>Interviews.</vt:lpstr>
      <vt:lpstr>Présentation PowerPoint</vt:lpstr>
      <vt:lpstr>Présentation PowerPoint</vt:lpstr>
      <vt:lpstr>Présentation PowerPoint</vt:lpstr>
      <vt:lpstr>Présentation PowerPoint</vt:lpstr>
      <vt:lpstr>Où trouver l'application?</vt:lpstr>
    </vt:vector>
  </TitlesOfParts>
  <Company>Interregionale Blutspende SRK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Coppey-Uster Véronique</dc:creator>
  <cp:lastModifiedBy>Coppey-Uster Véronique</cp:lastModifiedBy>
  <cp:revision>68</cp:revision>
  <cp:lastPrinted>2019-11-05T10:29:44Z</cp:lastPrinted>
  <dcterms:created xsi:type="dcterms:W3CDTF">2026-06-02T08:44:45Z</dcterms:created>
  <dcterms:modified xsi:type="dcterms:W3CDTF">2026-06-15T12:49:33Z</dcterms:modified>
</cp:coreProperties>
</file>